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907" r:id="rId2"/>
    <p:sldId id="867" r:id="rId3"/>
    <p:sldId id="875" r:id="rId4"/>
    <p:sldId id="908" r:id="rId5"/>
    <p:sldId id="909" r:id="rId6"/>
    <p:sldId id="910" r:id="rId7"/>
    <p:sldId id="911" r:id="rId8"/>
    <p:sldId id="912" r:id="rId9"/>
    <p:sldId id="913" r:id="rId10"/>
    <p:sldId id="914" r:id="rId11"/>
    <p:sldId id="915" r:id="rId12"/>
    <p:sldId id="916" r:id="rId13"/>
    <p:sldId id="917" r:id="rId14"/>
    <p:sldId id="918" r:id="rId15"/>
    <p:sldId id="919" r:id="rId16"/>
    <p:sldId id="920" r:id="rId17"/>
    <p:sldId id="921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C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78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10F611-DA34-4DAF-9403-C10B70F11CA1}" type="datetimeFigureOut">
              <a:rPr lang="en-GB" smtClean="0"/>
              <a:t>21/02/2026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D78F77-2D4C-4D17-878A-BD4B9791CA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39328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D90684-98F7-A0D9-D232-AE7998F8F4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A6CF509-851B-6422-90A3-ED5BB8059C3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C37C6D7-9A7C-F0BF-6091-881C2988FDC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9155FD-F7F0-233E-8AB6-3EE409F391A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DE55AE-2993-4167-BC60-1F1D72168B5E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128723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40A2A7-1B40-7A4E-27F9-8E052218B4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2D9CF3-0F22-178F-B078-460ECC0687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0E781C-1C8A-A6AE-DE58-F380E8B81F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4142-28DA-4DFA-A785-1B1A334E24E0}" type="datetimeFigureOut">
              <a:rPr lang="en-GB" smtClean="0"/>
              <a:t>21/02/2026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8D2798-9CC3-82EF-8CF0-B54BD8ED59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AF9548-DF9C-F880-3C5D-BFC3B0DBD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5B870-47F9-4F82-85AD-F21B65CCE7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5386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742827-110D-CF0D-2F54-34CF79CF51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EE27ED-9AA4-67F6-8FD0-62B4546B43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2142A5-FC7B-ACB2-4575-213E64B684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4142-28DA-4DFA-A785-1B1A334E24E0}" type="datetimeFigureOut">
              <a:rPr lang="en-GB" smtClean="0"/>
              <a:t>21/02/2026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25570C-E18E-A5FF-F5D1-B8E980A15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BEF5AA-A7B0-82BA-E00C-EF04C5083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5B870-47F9-4F82-85AD-F21B65CCE7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2763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24ADF0-5C0D-6596-1C33-E216DA449E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3AD62D-6C9C-6829-D2CE-0876F53F09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F32480-56F6-0CF8-19C7-D3AA4639E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4142-28DA-4DFA-A785-1B1A334E24E0}" type="datetimeFigureOut">
              <a:rPr lang="en-GB" smtClean="0"/>
              <a:t>21/02/2026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5A8E1E-DA88-DE56-E4AB-751C75C35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01AA21-C9B7-EDB0-B572-76A489AF8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5B870-47F9-4F82-85AD-F21B65CCE7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0683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622499-102A-4882-0641-7D11023962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5A20F0-608D-476C-E68D-C8D65C7628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4CD907-6F93-D1E8-08F7-CD7BBEAA7C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4142-28DA-4DFA-A785-1B1A334E24E0}" type="datetimeFigureOut">
              <a:rPr lang="en-GB" smtClean="0"/>
              <a:t>21/02/2026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47A72D-0542-AB7E-0728-A547C6A1C6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6C807A-532F-179A-46C4-8A0E1E7E6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5B870-47F9-4F82-85AD-F21B65CCE7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98103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06CE5-0D5A-F47C-777A-E6E203FF0D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C7D253-C233-DA6A-781A-738F2F1697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D37B66-F371-98AD-9EA3-E151B98726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4142-28DA-4DFA-A785-1B1A334E24E0}" type="datetimeFigureOut">
              <a:rPr lang="en-GB" smtClean="0"/>
              <a:t>21/02/2026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8CC225-F609-C56A-89DF-7EED7AB95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D93BBC-AD21-B5FF-0E20-214C43018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5B870-47F9-4F82-85AD-F21B65CCE7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2838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7C5F53-A3CF-DDF8-D525-F7442C17DE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0C1A44-D7CE-1DBC-C921-02F140E6DC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228DBB-7632-AC9C-C6EE-156CBF7BF3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A9AAA4-62D6-E762-998B-A6B78D67B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4142-28DA-4DFA-A785-1B1A334E24E0}" type="datetimeFigureOut">
              <a:rPr lang="en-GB" smtClean="0"/>
              <a:t>21/02/2026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A9BAE9-446F-3765-EFB9-E1300FA2A1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B9E372-8A74-BEFE-7D75-62FEAF2E1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5B870-47F9-4F82-85AD-F21B65CCE7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7656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A50CCF-CF36-14E2-B6DB-DF670D8ADA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0EB8C5-34A9-BE8E-4250-5531C002B5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A40C92-D64E-1167-1E8A-95B17A272B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E418C77-10A1-78E2-2CEA-67F2D32712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625B1C7-AA31-F9CF-682F-682BEF19F9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60A91FC-6ED9-FECC-9770-8B716626DE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4142-28DA-4DFA-A785-1B1A334E24E0}" type="datetimeFigureOut">
              <a:rPr lang="en-GB" smtClean="0"/>
              <a:t>21/02/2026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1AF2F2-241E-287F-D82B-1EF31DC3C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9AF995B-F517-7CEE-26CB-454421DC9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5B870-47F9-4F82-85AD-F21B65CCE7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640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42188B-52BB-9A6D-ED14-B4A1D6C2CE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1182224-8E8F-FA47-6ADF-CFBF41BC24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4142-28DA-4DFA-A785-1B1A334E24E0}" type="datetimeFigureOut">
              <a:rPr lang="en-GB" smtClean="0"/>
              <a:t>21/02/2026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0596765-7B6F-DC27-6A8F-41F21F3D74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D6C6F5-3173-140F-9E72-923A41628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5B870-47F9-4F82-85AD-F21B65CCE7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5118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DFBE2C9-2A50-EED9-CF09-30C60FA7D6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4142-28DA-4DFA-A785-1B1A334E24E0}" type="datetimeFigureOut">
              <a:rPr lang="en-GB" smtClean="0"/>
              <a:t>21/02/2026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22A8F50-209A-E3E9-DE9F-77E2C4D473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F9EDD5-56ED-660E-0CDB-A7647F3337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5B870-47F9-4F82-85AD-F21B65CCE7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91427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7659D8-CD70-FF4C-1725-762490768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4B3D39-2019-AAFD-EC40-C1737B2FE5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5B6D31-9A53-5DFF-EF8B-84B795000F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C0700D-CFE8-4E65-47DB-57D2E2831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4142-28DA-4DFA-A785-1B1A334E24E0}" type="datetimeFigureOut">
              <a:rPr lang="en-GB" smtClean="0"/>
              <a:t>21/02/2026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E45DA4-F73A-484C-CCBD-CCB970D02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735254-6FA8-BA9D-BE01-9AB4E83C3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5B870-47F9-4F82-85AD-F21B65CCE7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273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11C026-5CDF-9656-5233-80202CBB27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D699A84-CD73-128E-4E7E-D80A241250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335242-3B19-4F6A-28FB-43ACC36BF7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FE9919-5CF8-38D5-A32E-88E4866ED2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4142-28DA-4DFA-A785-1B1A334E24E0}" type="datetimeFigureOut">
              <a:rPr lang="en-GB" smtClean="0"/>
              <a:t>21/02/2026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48DE30-6040-DC03-F97F-2ED9A976C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87EC74-9AFC-1150-2238-B12A932CF4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5B870-47F9-4F82-85AD-F21B65CCE7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8274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00627B4-CE0F-9A46-B23D-3EA27877B6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274619-9596-00C3-0920-19419C4258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AD08C9-1E59-46C5-0A53-162D9118AE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1964142-28DA-4DFA-A785-1B1A334E24E0}" type="datetimeFigureOut">
              <a:rPr lang="en-GB" smtClean="0"/>
              <a:t>21/02/2026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EE7937-2485-8BB2-3C0A-8CEDA78EDD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6DB8D7-4FC2-3276-621E-F4FAB727D1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B55B870-47F9-4F82-85AD-F21B65CCE7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1581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lowing open scroll parchment revealing the book of the Bible. Book of Ruth. Loyalty, kindness, faithfulness, redemption, family, providence, harvest, marriage, lineage, blessing">
            <a:extLst>
              <a:ext uri="{FF2B5EF4-FFF2-40B4-BE49-F238E27FC236}">
                <a16:creationId xmlns:a16="http://schemas.microsoft.com/office/drawing/2014/main" id="{82762693-7888-FE0E-EE07-AE69E2595D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643887"/>
            <a:ext cx="12191999" cy="7720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DCBFBAAA-4E47-C5FB-EA5D-0897DC1D1181}"/>
              </a:ext>
            </a:extLst>
          </p:cNvPr>
          <p:cNvSpPr/>
          <p:nvPr/>
        </p:nvSpPr>
        <p:spPr>
          <a:xfrm>
            <a:off x="-44811" y="5954337"/>
            <a:ext cx="12281632" cy="89255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5200" b="1" spc="50" dirty="0">
                <a:ln w="0"/>
                <a:solidFill>
                  <a:srgbClr val="FFEC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Goudy Old Style" panose="02020502050305020303" pitchFamily="18" charset="0"/>
              </a:rPr>
              <a:t>Returning: Ruth &amp; The First Steps Of Lent</a:t>
            </a:r>
            <a:endParaRPr lang="en-GB" sz="5200" b="1" spc="50" dirty="0">
              <a:ln w="0"/>
              <a:solidFill>
                <a:srgbClr val="FFEC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007252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CA331A2-ECAE-9B50-A60A-D52E8E83F4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B4022C-DCDD-64DD-A82C-52C09000D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2489" y="1579789"/>
            <a:ext cx="11221811" cy="369842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GB" sz="4800" b="1" dirty="0">
                <a:ln>
                  <a:noFill/>
                </a:ln>
                <a:solidFill>
                  <a:srgbClr val="FFD932"/>
                </a:solidFill>
                <a:effectLst/>
                <a:latin typeface="Helvetica Neue"/>
                <a:ea typeface="Arial Unicode MS"/>
                <a:cs typeface="Arial Unicode MS"/>
              </a:rPr>
              <a:t>So Naomi </a:t>
            </a:r>
            <a:r>
              <a:rPr lang="en-US" sz="4800" b="1" dirty="0">
                <a:ln>
                  <a:noFill/>
                </a:ln>
                <a:solidFill>
                  <a:srgbClr val="FFFFFF"/>
                </a:solidFill>
                <a:effectLst/>
                <a:latin typeface="Helvetica Neue"/>
                <a:ea typeface="Arial Unicode MS"/>
                <a:cs typeface="Arial Unicode MS"/>
              </a:rPr>
              <a:t>returned</a:t>
            </a:r>
            <a:r>
              <a:rPr lang="en-US" sz="4800" b="1" dirty="0">
                <a:ln>
                  <a:noFill/>
                </a:ln>
                <a:solidFill>
                  <a:srgbClr val="FFD932"/>
                </a:solidFill>
                <a:effectLst/>
                <a:latin typeface="Helvetica Neue"/>
                <a:ea typeface="Arial Unicode MS"/>
                <a:cs typeface="Arial Unicode MS"/>
              </a:rPr>
              <a:t>, and Ruth the Moabite, her daughter-in-law with her, who </a:t>
            </a:r>
            <a:r>
              <a:rPr lang="en-US" sz="4800" b="1" dirty="0">
                <a:ln>
                  <a:noFill/>
                </a:ln>
                <a:solidFill>
                  <a:srgbClr val="FFFFFF"/>
                </a:solidFill>
                <a:effectLst/>
                <a:latin typeface="Helvetica Neue"/>
                <a:ea typeface="Arial Unicode MS"/>
                <a:cs typeface="Arial Unicode MS"/>
              </a:rPr>
              <a:t>returned</a:t>
            </a:r>
            <a:r>
              <a:rPr lang="en-US" sz="4800" b="1" dirty="0">
                <a:ln>
                  <a:noFill/>
                </a:ln>
                <a:solidFill>
                  <a:srgbClr val="FFD932"/>
                </a:solidFill>
                <a:effectLst/>
                <a:latin typeface="Helvetica Neue"/>
                <a:ea typeface="Arial Unicode MS"/>
                <a:cs typeface="Arial Unicode MS"/>
              </a:rPr>
              <a:t> from the country of Moab. And they came to Bethlehem at the </a:t>
            </a:r>
            <a:r>
              <a:rPr lang="en-US" sz="4800" b="1" dirty="0">
                <a:ln>
                  <a:noFill/>
                </a:ln>
                <a:solidFill>
                  <a:srgbClr val="FFFFFF"/>
                </a:solidFill>
                <a:effectLst/>
                <a:latin typeface="Helvetica Neue"/>
                <a:ea typeface="Arial Unicode MS"/>
                <a:cs typeface="Arial Unicode MS"/>
              </a:rPr>
              <a:t>beginning</a:t>
            </a:r>
            <a:r>
              <a:rPr lang="en-US" sz="4800" b="1" dirty="0">
                <a:ln>
                  <a:noFill/>
                </a:ln>
                <a:solidFill>
                  <a:srgbClr val="FFD932"/>
                </a:solidFill>
                <a:effectLst/>
                <a:latin typeface="Helvetica Neue"/>
                <a:ea typeface="Arial Unicode MS"/>
                <a:cs typeface="Arial Unicode MS"/>
              </a:rPr>
              <a:t> of barley harvest.                                            </a:t>
            </a:r>
            <a:endParaRPr lang="en-GB" sz="4800" dirty="0">
              <a:ln>
                <a:noFill/>
              </a:ln>
              <a:solidFill>
                <a:srgbClr val="000000"/>
              </a:solidFill>
              <a:effectLst/>
              <a:latin typeface="Helvetica Neue"/>
              <a:ea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40430932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fade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990F464-804D-43BE-15EB-DA5FD47122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0F9FD1-5436-701B-D61D-2920D65E7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4130" y="1579789"/>
            <a:ext cx="10323740" cy="369842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4800" b="1" dirty="0">
                <a:ln>
                  <a:noFill/>
                </a:ln>
                <a:solidFill>
                  <a:srgbClr val="FFD932"/>
                </a:solidFill>
                <a:effectLst/>
                <a:latin typeface="Helvetica Neue"/>
                <a:ea typeface="Helvetica Neue"/>
                <a:cs typeface="Helvetica Neue"/>
              </a:rPr>
              <a:t>Their grand return culminated in</a:t>
            </a:r>
            <a:r>
              <a:rPr lang="en-GB" sz="4800" b="1" dirty="0">
                <a:ln>
                  <a:noFill/>
                </a:ln>
                <a:solidFill>
                  <a:srgbClr val="FFD932"/>
                </a:solidFill>
                <a:effectLst/>
                <a:latin typeface="Helvetica Neue"/>
                <a:ea typeface="Helvetica Neue"/>
                <a:cs typeface="Helvetica Neue"/>
              </a:rPr>
              <a:t>…</a:t>
            </a:r>
            <a:r>
              <a:rPr lang="en-US" sz="4800" b="1" dirty="0">
                <a:ln>
                  <a:noFill/>
                </a:ln>
                <a:solidFill>
                  <a:srgbClr val="FFD932"/>
                </a:solidFill>
                <a:effectLst/>
                <a:latin typeface="Helvetica Neue"/>
                <a:ea typeface="Helvetica Neue"/>
                <a:cs typeface="Helvetica Neue"/>
              </a:rPr>
              <a:t>                                     </a:t>
            </a:r>
            <a:br>
              <a:rPr lang="en-GB" sz="480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  <a:ea typeface="Helvetica Neue"/>
                <a:cs typeface="Helvetica Neue"/>
              </a:rPr>
            </a:br>
            <a:r>
              <a:rPr lang="en-GB" sz="480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  <a:ea typeface="Helvetica Neue"/>
                <a:cs typeface="Helvetica Neue"/>
              </a:rPr>
              <a:t>	</a:t>
            </a:r>
            <a:r>
              <a:rPr lang="en-US" sz="4800" b="1" i="1" dirty="0" err="1">
                <a:ln>
                  <a:noFill/>
                </a:ln>
                <a:solidFill>
                  <a:srgbClr val="FFD932"/>
                </a:solidFill>
                <a:effectLst/>
                <a:latin typeface="Helvetica Neue"/>
                <a:ea typeface="Helvetica Neue"/>
                <a:cs typeface="Helvetica Neue"/>
              </a:rPr>
              <a:t>i</a:t>
            </a:r>
            <a:r>
              <a:rPr lang="en-US" sz="4800" b="1" i="1" dirty="0">
                <a:ln>
                  <a:noFill/>
                </a:ln>
                <a:solidFill>
                  <a:srgbClr val="FFD932"/>
                </a:solidFill>
                <a:effectLst/>
                <a:latin typeface="Helvetica Neue"/>
                <a:ea typeface="Helvetica Neue"/>
                <a:cs typeface="Helvetica Neue"/>
              </a:rPr>
              <a:t>)</a:t>
            </a:r>
            <a:r>
              <a:rPr lang="en-US" sz="4800" b="1" dirty="0">
                <a:ln>
                  <a:noFill/>
                </a:ln>
                <a:solidFill>
                  <a:srgbClr val="FFD932"/>
                </a:solidFill>
                <a:effectLst/>
                <a:latin typeface="Helvetica Neue"/>
                <a:ea typeface="Helvetica Neue"/>
                <a:cs typeface="Helvetica Neue"/>
              </a:rPr>
              <a:t>     	</a:t>
            </a:r>
            <a:r>
              <a:rPr lang="en-US" sz="4800" b="1" dirty="0">
                <a:ln>
                  <a:noFill/>
                </a:ln>
                <a:solidFill>
                  <a:srgbClr val="FFFFFF"/>
                </a:solidFill>
                <a:effectLst/>
                <a:latin typeface="Helvetica Neue"/>
                <a:ea typeface="Helvetica Neue"/>
                <a:cs typeface="Helvetica Neue"/>
              </a:rPr>
              <a:t>daily life;</a:t>
            </a:r>
            <a:r>
              <a:rPr lang="en-US" sz="4800" b="1" dirty="0">
                <a:ln>
                  <a:noFill/>
                </a:ln>
                <a:solidFill>
                  <a:srgbClr val="FFD932"/>
                </a:solidFill>
                <a:effectLst/>
                <a:latin typeface="Helvetica Neue"/>
                <a:ea typeface="Helvetica Neue"/>
                <a:cs typeface="Helvetica Neue"/>
              </a:rPr>
              <a:t>                                 </a:t>
            </a:r>
            <a:br>
              <a:rPr lang="en-US" sz="4800" b="1" dirty="0">
                <a:ln>
                  <a:noFill/>
                </a:ln>
                <a:solidFill>
                  <a:srgbClr val="FFD932"/>
                </a:solidFill>
                <a:effectLst/>
                <a:latin typeface="Helvetica Neue"/>
                <a:ea typeface="Helvetica Neue"/>
                <a:cs typeface="Helvetica Neue"/>
              </a:rPr>
            </a:br>
            <a:r>
              <a:rPr lang="en-US" sz="4800" b="1" dirty="0">
                <a:ln>
                  <a:noFill/>
                </a:ln>
                <a:solidFill>
                  <a:srgbClr val="FFD932"/>
                </a:solidFill>
                <a:effectLst/>
                <a:latin typeface="Helvetica Neue"/>
                <a:ea typeface="Helvetica Neue"/>
                <a:cs typeface="Helvetica Neue"/>
              </a:rPr>
              <a:t>	</a:t>
            </a:r>
            <a:r>
              <a:rPr lang="en-US" sz="4800" b="1" i="1" dirty="0">
                <a:ln>
                  <a:noFill/>
                </a:ln>
                <a:solidFill>
                  <a:srgbClr val="FFD932"/>
                </a:solidFill>
                <a:effectLst/>
                <a:latin typeface="Helvetica Neue"/>
                <a:ea typeface="Helvetica Neue"/>
                <a:cs typeface="Helvetica Neue"/>
              </a:rPr>
              <a:t>ii)</a:t>
            </a:r>
            <a:r>
              <a:rPr lang="en-US" sz="4800" b="1" dirty="0">
                <a:ln>
                  <a:noFill/>
                </a:ln>
                <a:solidFill>
                  <a:srgbClr val="FFD932"/>
                </a:solidFill>
                <a:effectLst/>
                <a:latin typeface="Helvetica Neue"/>
                <a:ea typeface="Helvetica Neue"/>
                <a:cs typeface="Helvetica Neue"/>
              </a:rPr>
              <a:t>       	</a:t>
            </a:r>
            <a:r>
              <a:rPr lang="en-US" sz="4800" b="1" dirty="0">
                <a:ln>
                  <a:noFill/>
                </a:ln>
                <a:solidFill>
                  <a:srgbClr val="FFFFFF"/>
                </a:solidFill>
                <a:effectLst/>
                <a:latin typeface="Helvetica Neue"/>
                <a:ea typeface="Helvetica Neue"/>
                <a:cs typeface="Helvetica Neue"/>
              </a:rPr>
              <a:t>a</a:t>
            </a:r>
            <a:r>
              <a:rPr lang="en-GB" sz="4800" b="1" dirty="0">
                <a:ln>
                  <a:noFill/>
                </a:ln>
                <a:solidFill>
                  <a:srgbClr val="FFFFFF"/>
                </a:solidFill>
                <a:effectLst/>
                <a:latin typeface="Helvetica Neue"/>
                <a:ea typeface="Helvetica Neue"/>
                <a:cs typeface="Helvetica Neue"/>
              </a:rPr>
              <a:t> harvest</a:t>
            </a:r>
            <a:r>
              <a:rPr lang="en-US" sz="4800" b="1" dirty="0">
                <a:ln>
                  <a:noFill/>
                </a:ln>
                <a:solidFill>
                  <a:srgbClr val="FFFFFF"/>
                </a:solidFill>
                <a:effectLst/>
                <a:latin typeface="Helvetica Neue"/>
                <a:ea typeface="Helvetica Neue"/>
                <a:cs typeface="Helvetica Neue"/>
              </a:rPr>
              <a:t>;          </a:t>
            </a:r>
            <a:r>
              <a:rPr lang="en-US" sz="4800" b="1" dirty="0">
                <a:ln>
                  <a:noFill/>
                </a:ln>
                <a:solidFill>
                  <a:srgbClr val="FFD932"/>
                </a:solidFill>
                <a:effectLst/>
                <a:latin typeface="Helvetica Neue"/>
                <a:ea typeface="Helvetica Neue"/>
                <a:cs typeface="Helvetica Neue"/>
              </a:rPr>
              <a:t>                                         	</a:t>
            </a:r>
            <a:r>
              <a:rPr lang="en-US" sz="4800" b="1" i="1" dirty="0">
                <a:ln>
                  <a:noFill/>
                </a:ln>
                <a:solidFill>
                  <a:srgbClr val="FFD932"/>
                </a:solidFill>
                <a:effectLst/>
                <a:latin typeface="Helvetica Neue"/>
                <a:ea typeface="Helvetica Neue"/>
                <a:cs typeface="Helvetica Neue"/>
              </a:rPr>
              <a:t>iii)</a:t>
            </a:r>
            <a:r>
              <a:rPr lang="en-US" sz="4800" b="1" dirty="0">
                <a:ln>
                  <a:noFill/>
                </a:ln>
                <a:solidFill>
                  <a:srgbClr val="FFD932"/>
                </a:solidFill>
                <a:effectLst/>
                <a:latin typeface="Helvetica Neue"/>
                <a:ea typeface="Helvetica Neue"/>
                <a:cs typeface="Helvetica Neue"/>
              </a:rPr>
              <a:t>    	</a:t>
            </a:r>
            <a:r>
              <a:rPr lang="en-US" sz="4800" b="1" dirty="0">
                <a:ln>
                  <a:noFill/>
                </a:ln>
                <a:solidFill>
                  <a:srgbClr val="FFFFFF"/>
                </a:solidFill>
                <a:effectLst/>
                <a:latin typeface="Helvetica Neue"/>
                <a:ea typeface="Helvetica Neue"/>
                <a:cs typeface="Helvetica Neue"/>
              </a:rPr>
              <a:t>gleaning in a field;</a:t>
            </a:r>
            <a:r>
              <a:rPr lang="en-US" sz="4800" b="1" dirty="0">
                <a:ln>
                  <a:noFill/>
                </a:ln>
                <a:solidFill>
                  <a:srgbClr val="FFD932"/>
                </a:solidFill>
                <a:effectLst/>
                <a:latin typeface="Helvetica Neue"/>
                <a:ea typeface="Helvetica Neue"/>
                <a:cs typeface="Helvetica Neue"/>
              </a:rPr>
              <a:t>      &amp;       </a:t>
            </a:r>
            <a:br>
              <a:rPr lang="en-US" sz="4800" b="1" dirty="0">
                <a:ln>
                  <a:noFill/>
                </a:ln>
                <a:solidFill>
                  <a:srgbClr val="FFD932"/>
                </a:solidFill>
                <a:effectLst/>
                <a:latin typeface="Helvetica Neue"/>
                <a:ea typeface="Helvetica Neue"/>
                <a:cs typeface="Helvetica Neue"/>
              </a:rPr>
            </a:br>
            <a:r>
              <a:rPr lang="en-US" sz="4800" b="1" dirty="0">
                <a:ln>
                  <a:noFill/>
                </a:ln>
                <a:solidFill>
                  <a:srgbClr val="FFD932"/>
                </a:solidFill>
                <a:effectLst/>
                <a:latin typeface="Helvetica Neue"/>
                <a:ea typeface="Helvetica Neue"/>
                <a:cs typeface="Helvetica Neue"/>
              </a:rPr>
              <a:t>	</a:t>
            </a:r>
            <a:r>
              <a:rPr lang="en-US" sz="4800" b="1" i="1" dirty="0">
                <a:ln>
                  <a:noFill/>
                </a:ln>
                <a:solidFill>
                  <a:srgbClr val="FFD932"/>
                </a:solidFill>
                <a:effectLst/>
                <a:latin typeface="Helvetica Neue"/>
                <a:ea typeface="Helvetica Neue"/>
                <a:cs typeface="Helvetica Neue"/>
              </a:rPr>
              <a:t>iv)</a:t>
            </a:r>
            <a:r>
              <a:rPr lang="en-US" sz="4800" b="1" dirty="0">
                <a:ln>
                  <a:noFill/>
                </a:ln>
                <a:solidFill>
                  <a:srgbClr val="FFD932"/>
                </a:solidFill>
                <a:effectLst/>
                <a:latin typeface="Helvetica Neue"/>
                <a:ea typeface="Helvetica Neue"/>
                <a:cs typeface="Helvetica Neue"/>
              </a:rPr>
              <a:t>      	</a:t>
            </a:r>
            <a:r>
              <a:rPr lang="en-US" sz="4800" b="1" dirty="0">
                <a:ln>
                  <a:noFill/>
                </a:ln>
                <a:solidFill>
                  <a:srgbClr val="FFFFFF"/>
                </a:solidFill>
                <a:effectLst/>
                <a:latin typeface="Helvetica Neue"/>
                <a:ea typeface="Helvetica Neue"/>
                <a:cs typeface="Helvetica Neue"/>
              </a:rPr>
              <a:t>to the ordinary</a:t>
            </a:r>
            <a:r>
              <a:rPr lang="en-GB" sz="4800" b="1" dirty="0">
                <a:ln>
                  <a:noFill/>
                </a:ln>
                <a:solidFill>
                  <a:schemeClr val="bg1"/>
                </a:solidFill>
                <a:effectLst/>
                <a:latin typeface="Helvetica Neue"/>
                <a:ea typeface="Helvetica Neue"/>
                <a:cs typeface="Helvetica Neue"/>
              </a:rPr>
              <a:t>.</a:t>
            </a:r>
            <a:r>
              <a:rPr lang="en-GB" sz="4800" b="1" dirty="0">
                <a:ln>
                  <a:noFill/>
                </a:ln>
                <a:solidFill>
                  <a:srgbClr val="FFD932"/>
                </a:solidFill>
                <a:effectLst/>
                <a:latin typeface="Helvetica Neue"/>
                <a:ea typeface="Helvetica Neue"/>
                <a:cs typeface="Helvetica Neue"/>
              </a:rPr>
              <a:t> </a:t>
            </a:r>
            <a:r>
              <a:rPr lang="en-US" sz="4800" b="1" dirty="0">
                <a:ln>
                  <a:noFill/>
                </a:ln>
                <a:solidFill>
                  <a:srgbClr val="FFD932"/>
                </a:solidFill>
                <a:effectLst/>
                <a:latin typeface="Helvetica Neue"/>
                <a:ea typeface="Helvetica Neue"/>
                <a:cs typeface="Helvetica Neue"/>
              </a:rPr>
              <a:t>  </a:t>
            </a:r>
            <a:endParaRPr lang="en-GB" sz="4800" dirty="0">
              <a:ln>
                <a:noFill/>
              </a:ln>
              <a:solidFill>
                <a:srgbClr val="000000"/>
              </a:solidFill>
              <a:effectLst/>
              <a:latin typeface="Helvetica Neue"/>
              <a:ea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106565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fade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114729F-7067-0CFA-D8C1-BB8F48F20E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57DB3B-E36B-6968-588E-55311D611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7328" y="118406"/>
            <a:ext cx="11397343" cy="1008195"/>
          </a:xfrm>
        </p:spPr>
        <p:txBody>
          <a:bodyPr>
            <a:noAutofit/>
          </a:bodyPr>
          <a:lstStyle/>
          <a:p>
            <a:r>
              <a:rPr lang="en-US" sz="4000" dirty="0">
                <a:solidFill>
                  <a:srgbClr val="FFD932"/>
                </a:solidFill>
                <a:latin typeface="Helvetica Neue"/>
                <a:ea typeface="Helvetica Neue"/>
                <a:cs typeface="Helvetica Neue"/>
              </a:rPr>
              <a:t>Lent </a:t>
            </a:r>
            <a:r>
              <a:rPr lang="en-US" sz="4000" b="1" i="1" dirty="0">
                <a:solidFill>
                  <a:srgbClr val="FFFFFF"/>
                </a:solidFill>
                <a:latin typeface="Helvetica Neue"/>
                <a:ea typeface="Helvetica Neue"/>
                <a:cs typeface="Helvetica Neue"/>
              </a:rPr>
              <a:t>is not</a:t>
            </a:r>
            <a:r>
              <a:rPr lang="en-US" sz="4000" dirty="0">
                <a:solidFill>
                  <a:srgbClr val="FFD932"/>
                </a:solidFill>
                <a:latin typeface="Helvetica Neue"/>
                <a:ea typeface="Helvetica Neue"/>
                <a:cs typeface="Helvetica Neue"/>
              </a:rPr>
              <a:t> about </a:t>
            </a:r>
            <a:r>
              <a:rPr lang="en-US" sz="4000" b="1" i="1" dirty="0">
                <a:solidFill>
                  <a:srgbClr val="FFD932"/>
                </a:solidFill>
                <a:latin typeface="Helvetica Neue"/>
                <a:ea typeface="Helvetica Neue"/>
                <a:cs typeface="Helvetica Neue"/>
              </a:rPr>
              <a:t>40 days of </a:t>
            </a:r>
            <a:r>
              <a:rPr lang="en-US" sz="4000" b="1" i="1" dirty="0">
                <a:solidFill>
                  <a:srgbClr val="FFFFFF"/>
                </a:solidFill>
                <a:latin typeface="Helvetica Neue"/>
                <a:ea typeface="Helvetica Neue"/>
                <a:cs typeface="Helvetica Neue"/>
              </a:rPr>
              <a:t>spiritual fireworks</a:t>
            </a:r>
            <a:r>
              <a:rPr lang="en-GB" sz="4000" dirty="0">
                <a:solidFill>
                  <a:schemeClr val="bg1"/>
                </a:solidFill>
                <a:latin typeface="Helvetica Neue"/>
                <a:ea typeface="Helvetica Neue"/>
                <a:cs typeface="Helvetica Neue"/>
              </a:rPr>
              <a:t>.</a:t>
            </a:r>
            <a:r>
              <a:rPr lang="en-US" sz="4000" dirty="0">
                <a:solidFill>
                  <a:srgbClr val="FFD932"/>
                </a:solidFill>
                <a:latin typeface="Helvetica Neue"/>
                <a:ea typeface="Helvetica Neue"/>
                <a:cs typeface="Helvetica Neue"/>
              </a:rPr>
              <a:t>            </a:t>
            </a:r>
            <a:endParaRPr lang="en-GB" sz="4000" dirty="0">
              <a:solidFill>
                <a:srgbClr val="000000"/>
              </a:solidFill>
              <a:latin typeface="Helvetica Neue"/>
              <a:ea typeface="Helvetica Neue"/>
              <a:cs typeface="Helvetica Neue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778E786-AA58-CC53-9F14-A670E8E71529}"/>
              </a:ext>
            </a:extLst>
          </p:cNvPr>
          <p:cNvSpPr txBox="1"/>
          <p:nvPr/>
        </p:nvSpPr>
        <p:spPr>
          <a:xfrm>
            <a:off x="397328" y="1312113"/>
            <a:ext cx="1139734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4000" dirty="0">
                <a:solidFill>
                  <a:srgbClr val="FFD932"/>
                </a:solidFill>
                <a:latin typeface="Helvetica Neue"/>
                <a:ea typeface="Arial Unicode MS"/>
              </a:rPr>
              <a:t>*	Lent is about </a:t>
            </a:r>
            <a:r>
              <a:rPr lang="en-US" sz="4000" b="1" i="1" dirty="0">
                <a:solidFill>
                  <a:srgbClr val="FFFFFF"/>
                </a:solidFill>
                <a:latin typeface="Helvetica Neue"/>
                <a:ea typeface="Arial Unicode MS"/>
              </a:rPr>
              <a:t>the daily</a:t>
            </a:r>
            <a:r>
              <a:rPr lang="en-US" sz="4000" dirty="0">
                <a:solidFill>
                  <a:srgbClr val="FFD932"/>
                </a:solidFill>
                <a:latin typeface="Helvetica Neue"/>
                <a:ea typeface="Arial Unicode MS"/>
              </a:rPr>
              <a:t>, sometimes mundane,            	</a:t>
            </a:r>
            <a:r>
              <a:rPr lang="en-US" sz="4000" b="1" i="1" dirty="0">
                <a:solidFill>
                  <a:srgbClr val="FFFFFF"/>
                </a:solidFill>
                <a:latin typeface="Helvetica Neue"/>
                <a:ea typeface="Arial Unicode MS"/>
              </a:rPr>
              <a:t>turning of the heart</a:t>
            </a:r>
            <a:r>
              <a:rPr lang="en-US" sz="4000" dirty="0">
                <a:solidFill>
                  <a:srgbClr val="FFD932"/>
                </a:solidFill>
                <a:latin typeface="Helvetica Neue"/>
                <a:ea typeface="Arial Unicode MS"/>
              </a:rPr>
              <a:t> toward God. </a:t>
            </a:r>
            <a:endParaRPr lang="en-GB" sz="4000" dirty="0">
              <a:ln>
                <a:noFill/>
              </a:ln>
              <a:solidFill>
                <a:srgbClr val="FFFF00"/>
              </a:solidFill>
              <a:effectLst/>
              <a:latin typeface="Helvetica Neue"/>
              <a:ea typeface="Helvetica Neue"/>
              <a:cs typeface="Helvetica Neue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1E152B4-3F69-5592-335D-BE1023CC27F2}"/>
              </a:ext>
            </a:extLst>
          </p:cNvPr>
          <p:cNvSpPr txBox="1"/>
          <p:nvPr/>
        </p:nvSpPr>
        <p:spPr>
          <a:xfrm>
            <a:off x="397327" y="2900587"/>
            <a:ext cx="99445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4000" dirty="0">
                <a:solidFill>
                  <a:srgbClr val="FFD932"/>
                </a:solidFill>
                <a:latin typeface="Helvetica Neue"/>
                <a:ea typeface="Arial Unicode MS"/>
              </a:rPr>
              <a:t>*	It is </a:t>
            </a:r>
            <a:r>
              <a:rPr lang="en-US" sz="4000" b="1" i="1" dirty="0">
                <a:solidFill>
                  <a:srgbClr val="FFFFFF"/>
                </a:solidFill>
                <a:latin typeface="Helvetica Neue"/>
                <a:ea typeface="Arial Unicode MS"/>
              </a:rPr>
              <a:t>choosing prayer</a:t>
            </a:r>
            <a:r>
              <a:rPr lang="en-US" sz="4000" b="1" i="1" dirty="0">
                <a:solidFill>
                  <a:srgbClr val="FFD932"/>
                </a:solidFill>
                <a:latin typeface="Helvetica Neue"/>
                <a:ea typeface="Arial Unicode MS"/>
              </a:rPr>
              <a:t> </a:t>
            </a:r>
            <a:r>
              <a:rPr lang="nl-NL" sz="4000" dirty="0">
                <a:solidFill>
                  <a:srgbClr val="FFD932"/>
                </a:solidFill>
                <a:latin typeface="Helvetica Neue"/>
                <a:ea typeface="Arial Unicode MS"/>
              </a:rPr>
              <a:t>over </a:t>
            </a:r>
            <a:r>
              <a:rPr lang="it-IT" sz="4000" b="1" i="1" dirty="0">
                <a:solidFill>
                  <a:srgbClr val="FFFFFF"/>
                </a:solidFill>
                <a:latin typeface="Helvetica Neue"/>
                <a:ea typeface="Arial Unicode MS"/>
              </a:rPr>
              <a:t>scrolling.</a:t>
            </a:r>
            <a:endParaRPr lang="en-GB" sz="4000" dirty="0">
              <a:ln>
                <a:noFill/>
              </a:ln>
              <a:solidFill>
                <a:srgbClr val="000000"/>
              </a:solidFill>
              <a:effectLst/>
              <a:latin typeface="Helvetica Neue"/>
              <a:ea typeface="Helvetica Neue"/>
              <a:cs typeface="Helvetica Neue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9D2B715-BB5E-64EA-2F5C-1A6A899C6514}"/>
              </a:ext>
            </a:extLst>
          </p:cNvPr>
          <p:cNvSpPr txBox="1"/>
          <p:nvPr/>
        </p:nvSpPr>
        <p:spPr>
          <a:xfrm>
            <a:off x="397327" y="3942455"/>
            <a:ext cx="102325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4000" dirty="0">
                <a:solidFill>
                  <a:srgbClr val="FFD932"/>
                </a:solidFill>
                <a:latin typeface="Helvetica Neue"/>
                <a:ea typeface="Helvetica Neue"/>
                <a:cs typeface="Helvetica Neue"/>
              </a:rPr>
              <a:t>*	It </a:t>
            </a:r>
            <a:r>
              <a:rPr lang="en-US" sz="4000" dirty="0" err="1">
                <a:solidFill>
                  <a:srgbClr val="FFD932"/>
                </a:solidFill>
                <a:latin typeface="Helvetica Neue"/>
                <a:ea typeface="Helvetica Neue"/>
                <a:cs typeface="Helvetica Neue"/>
              </a:rPr>
              <a:t>i</a:t>
            </a:r>
            <a:r>
              <a:rPr lang="en-GB" sz="4000" dirty="0">
                <a:solidFill>
                  <a:srgbClr val="FFD932"/>
                </a:solidFill>
                <a:latin typeface="Helvetica Neue"/>
                <a:ea typeface="Helvetica Neue"/>
                <a:cs typeface="Helvetica Neue"/>
              </a:rPr>
              <a:t>s </a:t>
            </a:r>
            <a:r>
              <a:rPr lang="en-US" sz="4000" b="1" i="1" dirty="0">
                <a:solidFill>
                  <a:srgbClr val="FFFFFF"/>
                </a:solidFill>
                <a:latin typeface="Helvetica Neue"/>
                <a:ea typeface="Helvetica Neue"/>
                <a:cs typeface="Helvetica Neue"/>
              </a:rPr>
              <a:t>choosing generosity</a:t>
            </a:r>
            <a:r>
              <a:rPr lang="nl-NL" sz="4000" dirty="0">
                <a:solidFill>
                  <a:srgbClr val="FFD932"/>
                </a:solidFill>
                <a:latin typeface="Helvetica Neue"/>
                <a:ea typeface="Helvetica Neue"/>
                <a:cs typeface="Helvetica Neue"/>
              </a:rPr>
              <a:t> over </a:t>
            </a:r>
            <a:r>
              <a:rPr lang="it-IT" sz="4000" b="1" i="1" dirty="0">
                <a:solidFill>
                  <a:srgbClr val="FFFFFF"/>
                </a:solidFill>
                <a:latin typeface="Helvetica Neue"/>
                <a:ea typeface="Helvetica Neue"/>
                <a:cs typeface="Helvetica Neue"/>
              </a:rPr>
              <a:t>griping</a:t>
            </a:r>
            <a:r>
              <a:rPr lang="en-GB" sz="4000" dirty="0">
                <a:solidFill>
                  <a:schemeClr val="bg1"/>
                </a:solidFill>
                <a:latin typeface="Helvetica Neue"/>
                <a:ea typeface="Helvetica Neue"/>
                <a:cs typeface="Helvetica Neue"/>
              </a:rPr>
              <a:t>.</a:t>
            </a:r>
            <a:r>
              <a:rPr lang="en-US" sz="4000" dirty="0">
                <a:solidFill>
                  <a:srgbClr val="FFD932"/>
                </a:solidFill>
                <a:latin typeface="Helvetica Neue"/>
                <a:ea typeface="Helvetica Neue"/>
                <a:cs typeface="Helvetica Neue"/>
              </a:rPr>
              <a:t>                     </a:t>
            </a:r>
            <a:endParaRPr lang="en-GB" sz="4000" dirty="0">
              <a:solidFill>
                <a:srgbClr val="000000"/>
              </a:solidFill>
              <a:latin typeface="Helvetica Neue"/>
              <a:ea typeface="Helvetica Neue"/>
              <a:cs typeface="Helvetica Neue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D73D333-2D73-EA62-8112-66B4ED27D987}"/>
              </a:ext>
            </a:extLst>
          </p:cNvPr>
          <p:cNvSpPr txBox="1"/>
          <p:nvPr/>
        </p:nvSpPr>
        <p:spPr>
          <a:xfrm>
            <a:off x="397327" y="4984323"/>
            <a:ext cx="1097070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4000" dirty="0">
                <a:solidFill>
                  <a:srgbClr val="FFD932"/>
                </a:solidFill>
                <a:latin typeface="Helvetica Neue"/>
                <a:ea typeface="Helvetica Neue"/>
                <a:cs typeface="Helvetica Neue"/>
              </a:rPr>
              <a:t>*	It </a:t>
            </a:r>
            <a:r>
              <a:rPr lang="en-US" sz="4000" dirty="0" err="1">
                <a:solidFill>
                  <a:srgbClr val="FFD932"/>
                </a:solidFill>
                <a:latin typeface="Helvetica Neue"/>
                <a:ea typeface="Helvetica Neue"/>
                <a:cs typeface="Helvetica Neue"/>
              </a:rPr>
              <a:t>i</a:t>
            </a:r>
            <a:r>
              <a:rPr lang="en-GB" sz="4000" dirty="0">
                <a:solidFill>
                  <a:srgbClr val="FFD932"/>
                </a:solidFill>
                <a:latin typeface="Helvetica Neue"/>
                <a:ea typeface="Helvetica Neue"/>
                <a:cs typeface="Helvetica Neue"/>
              </a:rPr>
              <a:t>s </a:t>
            </a:r>
            <a:r>
              <a:rPr lang="en-US" sz="4000" b="1" i="1" dirty="0">
                <a:solidFill>
                  <a:srgbClr val="FFFFFF"/>
                </a:solidFill>
                <a:latin typeface="Helvetica Neue"/>
                <a:ea typeface="Helvetica Neue"/>
                <a:cs typeface="Helvetica Neue"/>
              </a:rPr>
              <a:t>choosing to glean</a:t>
            </a:r>
            <a:r>
              <a:rPr lang="en-US" sz="4000" i="1" dirty="0">
                <a:solidFill>
                  <a:srgbClr val="FFFFFF"/>
                </a:solidFill>
                <a:latin typeface="Helvetica Neue"/>
                <a:ea typeface="Helvetica Neue"/>
                <a:cs typeface="Helvetica Neue"/>
              </a:rPr>
              <a:t> </a:t>
            </a:r>
            <a:r>
              <a:rPr lang="en-US" sz="4000" b="1" i="1" dirty="0">
                <a:solidFill>
                  <a:srgbClr val="FFFFFF"/>
                </a:solidFill>
                <a:latin typeface="Helvetica Neue"/>
                <a:ea typeface="Helvetica Neue"/>
                <a:cs typeface="Helvetica Neue"/>
              </a:rPr>
              <a:t>in the fields of      	God</a:t>
            </a:r>
            <a:r>
              <a:rPr lang="ar-SA" sz="4000" b="1" i="1" dirty="0">
                <a:solidFill>
                  <a:srgbClr val="FFFFFF"/>
                </a:solidFill>
                <a:latin typeface="Helvetica Neue"/>
                <a:ea typeface="Helvetica Neue"/>
                <a:cs typeface="Helvetica Neue"/>
              </a:rPr>
              <a:t>’</a:t>
            </a:r>
            <a:r>
              <a:rPr lang="de-DE" sz="4000" b="1" i="1" dirty="0">
                <a:solidFill>
                  <a:srgbClr val="FFFFFF"/>
                </a:solidFill>
                <a:latin typeface="Helvetica Neue"/>
                <a:ea typeface="Helvetica Neue"/>
                <a:cs typeface="Helvetica Neue"/>
              </a:rPr>
              <a:t>s Word </a:t>
            </a:r>
            <a:r>
              <a:rPr lang="de-DE" sz="4000" i="1" dirty="0">
                <a:solidFill>
                  <a:srgbClr val="FFFFFF"/>
                </a:solidFill>
                <a:latin typeface="Helvetica Neue"/>
                <a:ea typeface="Helvetica Neue"/>
                <a:cs typeface="Helvetica Neue"/>
              </a:rPr>
              <a:t> </a:t>
            </a:r>
            <a:r>
              <a:rPr lang="en-US" sz="4000" dirty="0">
                <a:solidFill>
                  <a:srgbClr val="FFD932"/>
                </a:solidFill>
                <a:latin typeface="Helvetica Neue"/>
                <a:ea typeface="Helvetica Neue"/>
                <a:cs typeface="Helvetica Neue"/>
              </a:rPr>
              <a:t>each day.                                                                            </a:t>
            </a:r>
            <a:endParaRPr lang="en-GB" sz="4000" dirty="0">
              <a:solidFill>
                <a:srgbClr val="000000"/>
              </a:solidFill>
              <a:latin typeface="Helvetica Neue"/>
              <a:ea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4146177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fad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9A00AB0-2090-D78B-3F6E-E366C4C143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D73274-77C5-62EE-6E1B-684BEF1924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6351" y="1916566"/>
            <a:ext cx="10699297" cy="302486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GB" sz="2000" baseline="30000" dirty="0">
                <a:ln>
                  <a:noFill/>
                </a:ln>
                <a:solidFill>
                  <a:srgbClr val="FFD932"/>
                </a:solidFill>
                <a:effectLst/>
                <a:latin typeface="Helvetica Neue"/>
                <a:ea typeface="Helvetica Neue"/>
                <a:cs typeface="Helvetica Neue"/>
              </a:rPr>
              <a:t>2 </a:t>
            </a:r>
            <a:r>
              <a:rPr lang="en-US" sz="4800" dirty="0">
                <a:ln>
                  <a:noFill/>
                </a:ln>
                <a:solidFill>
                  <a:srgbClr val="FFD932"/>
                </a:solidFill>
                <a:effectLst/>
                <a:latin typeface="Helvetica Neue"/>
                <a:ea typeface="Helvetica Neue"/>
                <a:cs typeface="Helvetica Neue"/>
              </a:rPr>
              <a:t>Count it all joy, when we meet trials of various kinds, </a:t>
            </a:r>
            <a:r>
              <a:rPr lang="en-GB" sz="2000" baseline="30000" dirty="0">
                <a:ln>
                  <a:noFill/>
                </a:ln>
                <a:solidFill>
                  <a:srgbClr val="FFD932"/>
                </a:solidFill>
                <a:effectLst/>
                <a:latin typeface="Helvetica Neue"/>
                <a:ea typeface="Helvetica Neue"/>
                <a:cs typeface="Helvetica Neue"/>
              </a:rPr>
              <a:t>3 </a:t>
            </a:r>
            <a:r>
              <a:rPr lang="en-GB" sz="4800" dirty="0">
                <a:ln>
                  <a:noFill/>
                </a:ln>
                <a:solidFill>
                  <a:srgbClr val="FFD932"/>
                </a:solidFill>
                <a:effectLst/>
                <a:latin typeface="Helvetica Neue"/>
                <a:ea typeface="Helvetica Neue"/>
                <a:cs typeface="Helvetica Neue"/>
              </a:rPr>
              <a:t>for </a:t>
            </a:r>
            <a:r>
              <a:rPr lang="en-US" sz="4800" dirty="0">
                <a:ln>
                  <a:noFill/>
                </a:ln>
                <a:solidFill>
                  <a:srgbClr val="FFD932"/>
                </a:solidFill>
                <a:effectLst/>
                <a:latin typeface="Helvetica Neue"/>
                <a:ea typeface="Helvetica Neue"/>
                <a:cs typeface="Helvetica Neue"/>
              </a:rPr>
              <a:t>we know that the testing of our faith produces </a:t>
            </a:r>
            <a:r>
              <a:rPr lang="en-GB" sz="4800" b="1" dirty="0">
                <a:ln>
                  <a:noFill/>
                </a:ln>
                <a:solidFill>
                  <a:srgbClr val="FFD932"/>
                </a:solidFill>
                <a:effectLst/>
                <a:latin typeface="Helvetica Neue"/>
                <a:ea typeface="Helvetica Neue"/>
                <a:cs typeface="Helvetica Neue"/>
              </a:rPr>
              <a:t>steadfastnes</a:t>
            </a:r>
            <a:r>
              <a:rPr lang="en-US" sz="4800" b="1" dirty="0">
                <a:ln>
                  <a:noFill/>
                </a:ln>
                <a:solidFill>
                  <a:srgbClr val="FFD932"/>
                </a:solidFill>
                <a:effectLst/>
                <a:latin typeface="Helvetica Neue"/>
                <a:ea typeface="Helvetica Neue"/>
                <a:cs typeface="Helvetica Neue"/>
              </a:rPr>
              <a:t>s</a:t>
            </a:r>
            <a:r>
              <a:rPr lang="en-GB" sz="4800" dirty="0">
                <a:ln>
                  <a:noFill/>
                </a:ln>
                <a:solidFill>
                  <a:srgbClr val="FFD932"/>
                </a:solidFill>
                <a:effectLst/>
                <a:latin typeface="Helvetica Neue"/>
                <a:ea typeface="Helvetica Neue"/>
                <a:cs typeface="Helvetica Neue"/>
              </a:rPr>
              <a:t>.</a:t>
            </a:r>
            <a:endParaRPr lang="en-GB" sz="4800" dirty="0">
              <a:ln>
                <a:noFill/>
              </a:ln>
              <a:solidFill>
                <a:srgbClr val="000000"/>
              </a:solidFill>
              <a:effectLst/>
              <a:latin typeface="Helvetica Neue"/>
              <a:ea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5985216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fade/>
      </p:transition>
    </mc:Choice>
    <mc:Fallback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D213404-56F3-E681-4A54-C82746023F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495A0F-120A-CF33-4589-62170C41BB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6351" y="1916566"/>
            <a:ext cx="10699297" cy="302486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4000" b="1" dirty="0">
                <a:ln>
                  <a:noFill/>
                </a:ln>
                <a:solidFill>
                  <a:srgbClr val="FFD932"/>
                </a:solidFill>
                <a:effectLst/>
                <a:latin typeface="Helvetica Neue"/>
                <a:ea typeface="Helvetica Neue"/>
                <a:cs typeface="Helvetica Neue"/>
              </a:rPr>
              <a:t>Jesus said: 										     </a:t>
            </a:r>
            <a:br>
              <a:rPr lang="en-GB" sz="400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  <a:ea typeface="Helvetica Neue"/>
                <a:cs typeface="Helvetica Neue"/>
              </a:rPr>
            </a:br>
            <a:r>
              <a:rPr lang="ar-SA" sz="4000" b="1" dirty="0">
                <a:solidFill>
                  <a:srgbClr val="FFD932"/>
                </a:solidFill>
                <a:effectLst/>
                <a:latin typeface="Helvetica Neue"/>
                <a:ea typeface="Arial Unicode MS"/>
                <a:cs typeface="Times New Roman" panose="02020603050405020304" pitchFamily="18" charset="0"/>
              </a:rPr>
              <a:t>“</a:t>
            </a:r>
            <a:r>
              <a:rPr lang="en-US" sz="4000" b="1" dirty="0">
                <a:solidFill>
                  <a:srgbClr val="FFD932"/>
                </a:solidFill>
                <a:effectLst/>
                <a:latin typeface="Helvetica Neue"/>
                <a:ea typeface="Arial Unicode MS"/>
              </a:rPr>
              <a:t>The time has come. </a:t>
            </a:r>
            <a:r>
              <a:rPr lang="es-ES_tradnl" sz="4000" b="1" dirty="0" err="1">
                <a:solidFill>
                  <a:srgbClr val="FFFFFF"/>
                </a:solidFill>
                <a:effectLst/>
                <a:latin typeface="Helvetica Neue"/>
                <a:ea typeface="Arial Unicode MS"/>
              </a:rPr>
              <a:t>Repent</a:t>
            </a:r>
            <a:r>
              <a:rPr lang="en-US" sz="4000" b="1" dirty="0">
                <a:solidFill>
                  <a:srgbClr val="FFD932"/>
                </a:solidFill>
                <a:effectLst/>
                <a:latin typeface="Helvetica Neue"/>
                <a:ea typeface="Arial Unicode MS"/>
              </a:rPr>
              <a:t>, and </a:t>
            </a:r>
            <a:r>
              <a:rPr lang="en-US" sz="4000" b="1" dirty="0">
                <a:solidFill>
                  <a:srgbClr val="FFFFFF"/>
                </a:solidFill>
                <a:effectLst/>
                <a:latin typeface="Helvetica Neue"/>
                <a:ea typeface="Arial Unicode MS"/>
              </a:rPr>
              <a:t>believe</a:t>
            </a:r>
            <a:r>
              <a:rPr lang="en-US" sz="4000" b="1" dirty="0">
                <a:solidFill>
                  <a:srgbClr val="FFD932"/>
                </a:solidFill>
                <a:effectLst/>
                <a:latin typeface="Helvetica Neue"/>
                <a:ea typeface="Arial Unicode MS"/>
              </a:rPr>
              <a:t> the good news.”	</a:t>
            </a:r>
            <a:endParaRPr lang="en-GB" sz="4000" dirty="0">
              <a:ln>
                <a:noFill/>
              </a:ln>
              <a:solidFill>
                <a:srgbClr val="000000"/>
              </a:solidFill>
              <a:effectLst/>
              <a:latin typeface="Helvetica Neue"/>
              <a:ea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7409597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fade/>
      </p:transition>
    </mc:Choice>
    <mc:Fallback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F5781AA-3735-2DA2-CEE5-81DCA8947E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50B4CA-57A7-3301-50E9-0805D1C262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807" y="228600"/>
            <a:ext cx="12012385" cy="6400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3600" b="1" i="1" dirty="0">
                <a:ln>
                  <a:noFill/>
                </a:ln>
                <a:solidFill>
                  <a:srgbClr val="EE220C"/>
                </a:solidFill>
                <a:effectLst/>
                <a:latin typeface="Helvetica Neue"/>
                <a:ea typeface="Arial Unicode MS"/>
                <a:cs typeface="Arial Unicode MS"/>
              </a:rPr>
              <a:t>Challenge number 1 </a:t>
            </a:r>
            <a:br>
              <a:rPr lang="en-GB" sz="360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  <a:ea typeface="Helvetica Neue"/>
                <a:cs typeface="Helvetica Neue"/>
              </a:rPr>
            </a:br>
            <a:r>
              <a:rPr lang="en-US" sz="3600" b="1" dirty="0">
                <a:ln>
                  <a:noFill/>
                </a:ln>
                <a:solidFill>
                  <a:srgbClr val="FFFFFF"/>
                </a:solidFill>
                <a:effectLst/>
                <a:latin typeface="Helvetica Neue"/>
                <a:ea typeface="Helvetica Neue"/>
                <a:cs typeface="Helvetica Neue"/>
              </a:rPr>
              <a:t>The Honesty Challenge</a:t>
            </a:r>
            <a:r>
              <a:rPr lang="en-GB" sz="3600" b="1" dirty="0">
                <a:ln>
                  <a:noFill/>
                </a:ln>
                <a:solidFill>
                  <a:srgbClr val="FFD932"/>
                </a:solidFill>
                <a:effectLst/>
                <a:latin typeface="Helvetica Neue"/>
                <a:ea typeface="Helvetica Neue"/>
                <a:cs typeface="Helvetica Neue"/>
              </a:rPr>
              <a:t>:</a:t>
            </a:r>
            <a:r>
              <a:rPr lang="en-US" sz="3600" b="1" dirty="0">
                <a:ln>
                  <a:noFill/>
                </a:ln>
                <a:solidFill>
                  <a:srgbClr val="FFD932"/>
                </a:solidFill>
                <a:effectLst/>
                <a:latin typeface="Helvetica Neue"/>
                <a:ea typeface="Helvetica Neue"/>
                <a:cs typeface="Helvetica Neue"/>
              </a:rPr>
              <a:t>								   </a:t>
            </a:r>
            <a:r>
              <a:rPr lang="en-US" sz="3600" dirty="0">
                <a:ln>
                  <a:noFill/>
                </a:ln>
                <a:solidFill>
                  <a:srgbClr val="FFD932"/>
                </a:solidFill>
                <a:effectLst/>
                <a:latin typeface="Helvetica Neue"/>
                <a:ea typeface="Helvetica Neue"/>
                <a:cs typeface="Helvetica Neue"/>
              </a:rPr>
              <a:t> </a:t>
            </a:r>
            <a:br>
              <a:rPr lang="en-GB" sz="360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  <a:ea typeface="Helvetica Neue"/>
                <a:cs typeface="Helvetica Neue"/>
              </a:rPr>
            </a:br>
            <a:r>
              <a:rPr lang="en-US" sz="3600" dirty="0">
                <a:ln>
                  <a:noFill/>
                </a:ln>
                <a:solidFill>
                  <a:srgbClr val="FFD932"/>
                </a:solidFill>
                <a:effectLst/>
                <a:latin typeface="Helvetica Neue"/>
                <a:ea typeface="Helvetica Neue"/>
                <a:cs typeface="Helvetica Neue"/>
              </a:rPr>
              <a:t>This week, </a:t>
            </a:r>
            <a:r>
              <a:rPr lang="en-US" sz="3600" b="1" dirty="0">
                <a:ln>
                  <a:noFill/>
                </a:ln>
                <a:solidFill>
                  <a:srgbClr val="FFFFFF"/>
                </a:solidFill>
                <a:effectLst/>
                <a:latin typeface="Helvetica Neue"/>
                <a:ea typeface="Helvetica Neue"/>
                <a:cs typeface="Helvetica Neue"/>
              </a:rPr>
              <a:t>take 10 minutes</a:t>
            </a:r>
            <a:r>
              <a:rPr lang="en-US" sz="3600" dirty="0">
                <a:ln>
                  <a:noFill/>
                </a:ln>
                <a:solidFill>
                  <a:srgbClr val="FFD932"/>
                </a:solidFill>
                <a:effectLst/>
                <a:latin typeface="Helvetica Neue"/>
                <a:ea typeface="Helvetica Neue"/>
                <a:cs typeface="Helvetica Neue"/>
              </a:rPr>
              <a:t> with a journal or a voice </a:t>
            </a:r>
            <a:r>
              <a:rPr lang="it-IT" sz="3600" dirty="0">
                <a:ln>
                  <a:noFill/>
                </a:ln>
                <a:solidFill>
                  <a:srgbClr val="FFD932"/>
                </a:solidFill>
                <a:effectLst/>
                <a:latin typeface="Helvetica Neue"/>
                <a:ea typeface="Helvetica Neue"/>
                <a:cs typeface="Helvetica Neue"/>
              </a:rPr>
              <a:t>memo. </a:t>
            </a:r>
            <a:r>
              <a:rPr lang="en-US" sz="3600" b="1" dirty="0">
                <a:ln>
                  <a:noFill/>
                </a:ln>
                <a:solidFill>
                  <a:srgbClr val="FFFFFF"/>
                </a:solidFill>
                <a:effectLst/>
                <a:latin typeface="Helvetica Neue"/>
                <a:ea typeface="Helvetica Neue"/>
                <a:cs typeface="Helvetica Neue"/>
              </a:rPr>
              <a:t>Tell God the truth</a:t>
            </a:r>
            <a:r>
              <a:rPr lang="en-US" sz="3600" dirty="0">
                <a:ln>
                  <a:noFill/>
                </a:ln>
                <a:solidFill>
                  <a:srgbClr val="FFD932"/>
                </a:solidFill>
                <a:effectLst/>
                <a:latin typeface="Helvetica Neue"/>
                <a:ea typeface="Helvetica Neue"/>
                <a:cs typeface="Helvetica Neue"/>
              </a:rPr>
              <a:t> about </a:t>
            </a:r>
            <a:r>
              <a:rPr lang="it-IT" sz="3600" b="1" i="1" dirty="0">
                <a:ln>
                  <a:noFill/>
                </a:ln>
                <a:solidFill>
                  <a:srgbClr val="FFFFFF"/>
                </a:solidFill>
                <a:effectLst/>
                <a:latin typeface="Helvetica Neue"/>
                <a:ea typeface="Helvetica Neue"/>
                <a:cs typeface="Helvetica Neue"/>
              </a:rPr>
              <a:t>one</a:t>
            </a:r>
            <a:r>
              <a:rPr lang="en-US" sz="3600" b="1" dirty="0">
                <a:ln>
                  <a:noFill/>
                </a:ln>
                <a:solidFill>
                  <a:srgbClr val="FFFFFF"/>
                </a:solidFill>
                <a:effectLst/>
                <a:latin typeface="Helvetica Neue"/>
                <a:ea typeface="Helvetica Neue"/>
                <a:cs typeface="Helvetica Neue"/>
              </a:rPr>
              <a:t> area of your life </a:t>
            </a:r>
            <a:r>
              <a:rPr lang="en-US" sz="3600" dirty="0">
                <a:ln>
                  <a:noFill/>
                </a:ln>
                <a:solidFill>
                  <a:srgbClr val="FFD932"/>
                </a:solidFill>
                <a:effectLst/>
                <a:latin typeface="Helvetica Neue"/>
                <a:ea typeface="Helvetica Neue"/>
                <a:cs typeface="Helvetica Neue"/>
              </a:rPr>
              <a:t>where you feel </a:t>
            </a:r>
            <a:r>
              <a:rPr lang="en-US" sz="3600" b="1" dirty="0">
                <a:ln>
                  <a:noFill/>
                </a:ln>
                <a:solidFill>
                  <a:srgbClr val="FFFFFF"/>
                </a:solidFill>
                <a:effectLst/>
                <a:latin typeface="Helvetica Neue"/>
                <a:ea typeface="Helvetica Neue"/>
                <a:cs typeface="Helvetica Neue"/>
              </a:rPr>
              <a:t>distant, empty, or </a:t>
            </a:r>
            <a:r>
              <a:rPr lang="de-DE" sz="3600" b="1" dirty="0">
                <a:ln>
                  <a:noFill/>
                </a:ln>
                <a:solidFill>
                  <a:srgbClr val="FFFFFF"/>
                </a:solidFill>
                <a:effectLst/>
                <a:latin typeface="Helvetica Neue"/>
                <a:ea typeface="Helvetica Neue"/>
                <a:cs typeface="Helvetica Neue"/>
              </a:rPr>
              <a:t>bitter</a:t>
            </a:r>
            <a:r>
              <a:rPr lang="en-GB" sz="3600" dirty="0">
                <a:ln>
                  <a:noFill/>
                </a:ln>
                <a:solidFill>
                  <a:srgbClr val="FFD932"/>
                </a:solidFill>
                <a:effectLst/>
                <a:latin typeface="Helvetica Neue"/>
                <a:ea typeface="Helvetica Neue"/>
                <a:cs typeface="Helvetica Neue"/>
              </a:rPr>
              <a:t>. 					</a:t>
            </a:r>
            <a:br>
              <a:rPr lang="en-GB" sz="360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  <a:ea typeface="Helvetica Neue"/>
                <a:cs typeface="Helvetica Neue"/>
              </a:rPr>
            </a:br>
            <a:r>
              <a:rPr lang="en-US" sz="3600" dirty="0">
                <a:ln>
                  <a:noFill/>
                </a:ln>
                <a:solidFill>
                  <a:srgbClr val="FFD932"/>
                </a:solidFill>
                <a:effectLst/>
                <a:latin typeface="Helvetica Neue"/>
                <a:ea typeface="Helvetica Neue"/>
                <a:cs typeface="Helvetica Neue"/>
              </a:rPr>
              <a:t>Name that </a:t>
            </a:r>
            <a:r>
              <a:rPr lang="en-US" sz="3600" b="1" dirty="0">
                <a:ln>
                  <a:noFill/>
                </a:ln>
                <a:solidFill>
                  <a:srgbClr val="FFFFFF"/>
                </a:solidFill>
                <a:effectLst/>
                <a:latin typeface="Helvetica Neue"/>
                <a:ea typeface="Helvetica Neue"/>
                <a:cs typeface="Helvetica Neue"/>
              </a:rPr>
              <a:t>one thing</a:t>
            </a:r>
            <a:r>
              <a:rPr lang="en-US" sz="3600" dirty="0">
                <a:ln>
                  <a:noFill/>
                </a:ln>
                <a:solidFill>
                  <a:srgbClr val="FFD932"/>
                </a:solidFill>
                <a:effectLst/>
                <a:latin typeface="Helvetica Neue"/>
                <a:ea typeface="Helvetica Neue"/>
                <a:cs typeface="Helvetica Neue"/>
              </a:rPr>
              <a:t> you have been carrying quietly. 	   </a:t>
            </a:r>
            <a:br>
              <a:rPr lang="en-GB" sz="360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  <a:ea typeface="Helvetica Neue"/>
                <a:cs typeface="Helvetica Neue"/>
              </a:rPr>
            </a:br>
            <a:r>
              <a:rPr lang="en-US" sz="3600" dirty="0">
                <a:ln>
                  <a:noFill/>
                </a:ln>
                <a:solidFill>
                  <a:srgbClr val="FFD932"/>
                </a:solidFill>
                <a:effectLst/>
                <a:latin typeface="Helvetica Neue"/>
                <a:ea typeface="Helvetica Neue"/>
                <a:cs typeface="Helvetica Neue"/>
              </a:rPr>
              <a:t>Is it a </a:t>
            </a:r>
            <a:r>
              <a:rPr lang="en-US" sz="3600" dirty="0">
                <a:ln>
                  <a:noFill/>
                </a:ln>
                <a:solidFill>
                  <a:srgbClr val="FFFFFF"/>
                </a:solidFill>
                <a:effectLst/>
                <a:latin typeface="Helvetica Neue"/>
                <a:ea typeface="Helvetica Neue"/>
                <a:cs typeface="Helvetica Neue"/>
              </a:rPr>
              <a:t>fear</a:t>
            </a:r>
            <a:r>
              <a:rPr lang="en-US" sz="3600" dirty="0">
                <a:ln>
                  <a:noFill/>
                </a:ln>
                <a:solidFill>
                  <a:srgbClr val="FFD932"/>
                </a:solidFill>
                <a:effectLst/>
                <a:latin typeface="Helvetica Neue"/>
                <a:ea typeface="Helvetica Neue"/>
                <a:cs typeface="Helvetica Neue"/>
              </a:rPr>
              <a:t>, a </a:t>
            </a:r>
            <a:r>
              <a:rPr lang="en-US" sz="3600" dirty="0">
                <a:ln>
                  <a:noFill/>
                </a:ln>
                <a:solidFill>
                  <a:srgbClr val="FFFFFF"/>
                </a:solidFill>
                <a:effectLst/>
                <a:latin typeface="Helvetica Neue"/>
                <a:ea typeface="Helvetica Neue"/>
                <a:cs typeface="Helvetica Neue"/>
              </a:rPr>
              <a:t>regret</a:t>
            </a:r>
            <a:r>
              <a:rPr lang="en-US" sz="3600" dirty="0">
                <a:ln>
                  <a:noFill/>
                </a:ln>
                <a:solidFill>
                  <a:srgbClr val="FFD932"/>
                </a:solidFill>
                <a:effectLst/>
                <a:latin typeface="Helvetica Neue"/>
                <a:ea typeface="Helvetica Neue"/>
                <a:cs typeface="Helvetica Neue"/>
              </a:rPr>
              <a:t>, a </a:t>
            </a:r>
            <a:r>
              <a:rPr lang="en-US" sz="3600" dirty="0">
                <a:ln>
                  <a:noFill/>
                </a:ln>
                <a:solidFill>
                  <a:srgbClr val="FFFFFF"/>
                </a:solidFill>
                <a:effectLst/>
                <a:latin typeface="Helvetica Neue"/>
                <a:ea typeface="Helvetica Neue"/>
                <a:cs typeface="Helvetica Neue"/>
              </a:rPr>
              <a:t>disappointment</a:t>
            </a:r>
            <a:r>
              <a:rPr lang="en-US" sz="3600" dirty="0">
                <a:ln>
                  <a:noFill/>
                </a:ln>
                <a:solidFill>
                  <a:srgbClr val="FFD932"/>
                </a:solidFill>
                <a:effectLst/>
                <a:latin typeface="Helvetica Neue"/>
                <a:ea typeface="Helvetica Neue"/>
                <a:cs typeface="Helvetica Neue"/>
              </a:rPr>
              <a:t> or simply, a             </a:t>
            </a:r>
            <a:r>
              <a:rPr lang="en-US" sz="3600" dirty="0">
                <a:ln>
                  <a:noFill/>
                </a:ln>
                <a:solidFill>
                  <a:srgbClr val="FFFFFF"/>
                </a:solidFill>
                <a:effectLst/>
                <a:latin typeface="Helvetica Neue"/>
                <a:ea typeface="Helvetica Neue"/>
                <a:cs typeface="Helvetica Neue"/>
              </a:rPr>
              <a:t>question?</a:t>
            </a:r>
            <a:r>
              <a:rPr lang="en-US" sz="3600" dirty="0">
                <a:ln>
                  <a:noFill/>
                </a:ln>
                <a:solidFill>
                  <a:srgbClr val="FFD932"/>
                </a:solidFill>
                <a:effectLst/>
                <a:latin typeface="Helvetica Neue"/>
                <a:ea typeface="Helvetica Neue"/>
                <a:cs typeface="Helvetica Neue"/>
              </a:rPr>
              <a:t> </a:t>
            </a:r>
            <a:r>
              <a:rPr lang="en-GB" sz="3600" dirty="0">
                <a:ln>
                  <a:noFill/>
                </a:ln>
                <a:solidFill>
                  <a:srgbClr val="FFD932"/>
                </a:solidFill>
                <a:effectLst/>
                <a:latin typeface="Helvetica Neue"/>
                <a:ea typeface="Helvetica Neue"/>
                <a:cs typeface="Helvetica Neue"/>
              </a:rPr>
              <a:t>Do n</a:t>
            </a:r>
            <a:r>
              <a:rPr lang="en-US" sz="3600" dirty="0" err="1">
                <a:ln>
                  <a:noFill/>
                </a:ln>
                <a:solidFill>
                  <a:srgbClr val="FFD932"/>
                </a:solidFill>
                <a:effectLst/>
                <a:latin typeface="Helvetica Neue"/>
                <a:ea typeface="Helvetica Neue"/>
                <a:cs typeface="Helvetica Neue"/>
              </a:rPr>
              <a:t>ot</a:t>
            </a:r>
            <a:r>
              <a:rPr lang="en-US" sz="3600" dirty="0">
                <a:ln>
                  <a:noFill/>
                </a:ln>
                <a:solidFill>
                  <a:srgbClr val="FFD932"/>
                </a:solidFill>
                <a:effectLst/>
                <a:latin typeface="Helvetica Neue"/>
                <a:ea typeface="Helvetica Neue"/>
                <a:cs typeface="Helvetica Neue"/>
              </a:rPr>
              <a:t> fix it. Just  present it without polishing  it. That is </a:t>
            </a:r>
            <a:r>
              <a:rPr lang="en-US" sz="3600" b="1" dirty="0">
                <a:ln>
                  <a:noFill/>
                </a:ln>
                <a:solidFill>
                  <a:srgbClr val="FFFFFF"/>
                </a:solidFill>
                <a:effectLst/>
                <a:latin typeface="Helvetica Neue"/>
                <a:ea typeface="Helvetica Neue"/>
                <a:cs typeface="Helvetica Neue"/>
              </a:rPr>
              <a:t>your first step of return</a:t>
            </a:r>
            <a:r>
              <a:rPr lang="en-GB" sz="3600" b="1" dirty="0">
                <a:ln>
                  <a:noFill/>
                </a:ln>
                <a:solidFill>
                  <a:srgbClr val="FFFFFF"/>
                </a:solidFill>
                <a:effectLst/>
                <a:latin typeface="Helvetica Neue"/>
                <a:ea typeface="Helvetica Neue"/>
                <a:cs typeface="Helvetica Neue"/>
              </a:rPr>
              <a:t>.</a:t>
            </a:r>
            <a:r>
              <a:rPr lang="en-US" sz="3600" b="1" dirty="0">
                <a:ln>
                  <a:noFill/>
                </a:ln>
                <a:solidFill>
                  <a:srgbClr val="FFFFFF"/>
                </a:solidFill>
                <a:effectLst/>
                <a:latin typeface="Helvetica Neue"/>
                <a:ea typeface="Helvetica Neue"/>
                <a:cs typeface="Helvetica Neue"/>
              </a:rPr>
              <a:t>					   </a:t>
            </a:r>
            <a:br>
              <a:rPr lang="en-GB" sz="360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  <a:ea typeface="Helvetica Neue"/>
                <a:cs typeface="Helvetica Neue"/>
              </a:rPr>
            </a:br>
            <a:r>
              <a:rPr lang="en-US" sz="3600" dirty="0">
                <a:solidFill>
                  <a:srgbClr val="FFD932"/>
                </a:solidFill>
                <a:effectLst/>
                <a:latin typeface="Helvetica Neue"/>
                <a:ea typeface="Arial Unicode MS"/>
              </a:rPr>
              <a:t>God can</a:t>
            </a:r>
            <a:r>
              <a:rPr lang="en-US" sz="3600" b="1" dirty="0">
                <a:solidFill>
                  <a:srgbClr val="FFFFFF"/>
                </a:solidFill>
                <a:effectLst/>
                <a:latin typeface="Helvetica Neue"/>
                <a:ea typeface="Arial Unicode MS"/>
              </a:rPr>
              <a:t> only heal what we are willing to name.</a:t>
            </a:r>
            <a:r>
              <a:rPr lang="en-US" sz="3600" b="1" dirty="0">
                <a:solidFill>
                  <a:srgbClr val="FFD932"/>
                </a:solidFill>
                <a:effectLst/>
                <a:latin typeface="Helvetica Neue"/>
                <a:ea typeface="Arial Unicode MS"/>
              </a:rPr>
              <a:t>	</a:t>
            </a:r>
            <a:endParaRPr lang="en-GB" sz="3600" dirty="0">
              <a:ln>
                <a:noFill/>
              </a:ln>
              <a:solidFill>
                <a:srgbClr val="000000"/>
              </a:solidFill>
              <a:effectLst/>
              <a:latin typeface="Helvetica Neue"/>
              <a:ea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9125655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fade/>
      </p:transition>
    </mc:Choice>
    <mc:Fallback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C6ADCA0-F168-090A-B28F-CC8F1A1148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01FBB4-4E89-83CA-FB4C-402829FA2F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807" y="857250"/>
            <a:ext cx="12012385" cy="51435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3600" b="1" i="1" dirty="0">
                <a:ln>
                  <a:noFill/>
                </a:ln>
                <a:solidFill>
                  <a:srgbClr val="EE220C"/>
                </a:solidFill>
                <a:effectLst/>
                <a:latin typeface="Helvetica Neue"/>
                <a:ea typeface="Arial Unicode MS"/>
                <a:cs typeface="Arial Unicode MS"/>
              </a:rPr>
              <a:t>Challenge number 2 </a:t>
            </a:r>
            <a:br>
              <a:rPr lang="en-GB" sz="360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  <a:ea typeface="Helvetica Neue"/>
                <a:cs typeface="Helvetica Neue"/>
              </a:rPr>
            </a:br>
            <a:r>
              <a:rPr lang="en-US" sz="3600" b="1" dirty="0">
                <a:ln>
                  <a:noFill/>
                </a:ln>
                <a:solidFill>
                  <a:srgbClr val="FFFFFF"/>
                </a:solidFill>
                <a:effectLst/>
                <a:latin typeface="Helvetica Neue"/>
                <a:ea typeface="Helvetica Neue"/>
                <a:cs typeface="Helvetica Neue"/>
              </a:rPr>
              <a:t>The </a:t>
            </a:r>
            <a:r>
              <a:rPr lang="en-US" sz="3600" b="1" dirty="0">
                <a:solidFill>
                  <a:srgbClr val="FFFFFF"/>
                </a:solidFill>
                <a:latin typeface="Helvetica Neue"/>
                <a:ea typeface="Helvetica Neue"/>
                <a:cs typeface="Helvetica Neue"/>
              </a:rPr>
              <a:t>Covenant</a:t>
            </a:r>
            <a:r>
              <a:rPr lang="en-US" sz="3600" b="1" dirty="0">
                <a:ln>
                  <a:noFill/>
                </a:ln>
                <a:solidFill>
                  <a:srgbClr val="FFFFFF"/>
                </a:solidFill>
                <a:effectLst/>
                <a:latin typeface="Helvetica Neue"/>
                <a:ea typeface="Helvetica Neue"/>
                <a:cs typeface="Helvetica Neue"/>
              </a:rPr>
              <a:t> Challenge</a:t>
            </a:r>
            <a:r>
              <a:rPr lang="en-GB" sz="3600" b="1" dirty="0">
                <a:ln>
                  <a:noFill/>
                </a:ln>
                <a:solidFill>
                  <a:srgbClr val="FFD932"/>
                </a:solidFill>
                <a:effectLst/>
                <a:latin typeface="Helvetica Neue"/>
                <a:ea typeface="Helvetica Neue"/>
                <a:cs typeface="Helvetica Neue"/>
              </a:rPr>
              <a:t>:</a:t>
            </a:r>
            <a:r>
              <a:rPr lang="en-US" sz="3600" b="1" dirty="0">
                <a:ln>
                  <a:noFill/>
                </a:ln>
                <a:solidFill>
                  <a:srgbClr val="FFD932"/>
                </a:solidFill>
                <a:effectLst/>
                <a:latin typeface="Helvetica Neue"/>
                <a:ea typeface="Helvetica Neue"/>
                <a:cs typeface="Helvetica Neue"/>
              </a:rPr>
              <a:t>								   </a:t>
            </a:r>
            <a:r>
              <a:rPr lang="en-US" sz="3600" dirty="0">
                <a:ln>
                  <a:noFill/>
                </a:ln>
                <a:solidFill>
                  <a:srgbClr val="FFD932"/>
                </a:solidFill>
                <a:effectLst/>
                <a:latin typeface="Helvetica Neue"/>
                <a:ea typeface="Helvetica Neue"/>
                <a:cs typeface="Helvetica Neue"/>
              </a:rPr>
              <a:t> </a:t>
            </a:r>
            <a:br>
              <a:rPr lang="en-GB" sz="360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  <a:ea typeface="Helvetica Neue"/>
                <a:cs typeface="Helvetica Neue"/>
              </a:rPr>
            </a:br>
            <a:r>
              <a:rPr lang="en-US" sz="3600" dirty="0">
                <a:ln>
                  <a:noFill/>
                </a:ln>
                <a:solidFill>
                  <a:srgbClr val="FFD932"/>
                </a:solidFill>
                <a:effectLst/>
                <a:latin typeface="Helvetica Neue"/>
                <a:ea typeface="Helvetica Neue"/>
                <a:cs typeface="Helvetica Neue"/>
              </a:rPr>
              <a:t>This week, </a:t>
            </a:r>
            <a:r>
              <a:rPr lang="en-US" sz="3600" b="1" dirty="0">
                <a:ln>
                  <a:noFill/>
                </a:ln>
                <a:solidFill>
                  <a:srgbClr val="FFFFFF"/>
                </a:solidFill>
                <a:effectLst/>
                <a:latin typeface="Helvetica Neue"/>
                <a:ea typeface="Helvetica Neue"/>
                <a:cs typeface="Helvetica Neue"/>
              </a:rPr>
              <a:t>intentionally </a:t>
            </a:r>
            <a:r>
              <a:rPr lang="ar-SA" sz="3600" b="1" dirty="0">
                <a:ln>
                  <a:noFill/>
                </a:ln>
                <a:solidFill>
                  <a:srgbClr val="FFFFFF"/>
                </a:solidFill>
                <a:effectLst/>
                <a:latin typeface="Helvetica Neue"/>
                <a:ea typeface="Helvetica Neue"/>
                <a:cs typeface="Helvetica Neue"/>
              </a:rPr>
              <a:t>“</a:t>
            </a:r>
            <a:r>
              <a:rPr lang="en-US" sz="3600" b="1" dirty="0">
                <a:ln>
                  <a:noFill/>
                </a:ln>
                <a:solidFill>
                  <a:srgbClr val="FFFFFF"/>
                </a:solidFill>
                <a:effectLst/>
                <a:latin typeface="Helvetica Neue"/>
                <a:ea typeface="Helvetica Neue"/>
                <a:cs typeface="Helvetica Neue"/>
              </a:rPr>
              <a:t>cling to”</a:t>
            </a:r>
            <a:r>
              <a:rPr lang="en-US" sz="3600" dirty="0">
                <a:ln>
                  <a:noFill/>
                </a:ln>
                <a:solidFill>
                  <a:srgbClr val="FFD932"/>
                </a:solidFill>
                <a:effectLst/>
                <a:latin typeface="Helvetica Neue"/>
                <a:ea typeface="Helvetica Neue"/>
                <a:cs typeface="Helvetica Neue"/>
              </a:rPr>
              <a:t> a brother or sister in </a:t>
            </a:r>
            <a:r>
              <a:rPr lang="en-GB" sz="3600" dirty="0">
                <a:ln>
                  <a:noFill/>
                </a:ln>
                <a:solidFill>
                  <a:srgbClr val="FFD932"/>
                </a:solidFill>
                <a:effectLst/>
                <a:latin typeface="Helvetica Neue"/>
                <a:ea typeface="Helvetica Neue"/>
                <a:cs typeface="Helvetica Neue"/>
              </a:rPr>
              <a:t> Christ. </a:t>
            </a:r>
            <a:r>
              <a:rPr lang="de-DE" sz="3600" b="1" dirty="0">
                <a:ln>
                  <a:noFill/>
                </a:ln>
                <a:solidFill>
                  <a:srgbClr val="FFFFFF"/>
                </a:solidFill>
                <a:effectLst/>
                <a:latin typeface="Helvetica Neue"/>
                <a:ea typeface="Helvetica Neue"/>
                <a:cs typeface="Helvetica Neue"/>
              </a:rPr>
              <a:t>Text</a:t>
            </a:r>
            <a:r>
              <a:rPr lang="en-US" sz="3600" b="1" dirty="0">
                <a:ln>
                  <a:noFill/>
                </a:ln>
                <a:solidFill>
                  <a:srgbClr val="FFFFFF"/>
                </a:solidFill>
                <a:effectLst/>
                <a:latin typeface="Helvetica Neue"/>
                <a:ea typeface="Helvetica Neue"/>
                <a:cs typeface="Helvetica Neue"/>
              </a:rPr>
              <a:t> message someone </a:t>
            </a:r>
            <a:r>
              <a:rPr lang="en-US" sz="3600" dirty="0">
                <a:ln>
                  <a:noFill/>
                </a:ln>
                <a:solidFill>
                  <a:srgbClr val="FFD932"/>
                </a:solidFill>
                <a:effectLst/>
                <a:latin typeface="Helvetica Neue"/>
                <a:ea typeface="Helvetica Neue"/>
                <a:cs typeface="Helvetica Neue"/>
              </a:rPr>
              <a:t>this week and say, </a:t>
            </a:r>
            <a:r>
              <a:rPr lang="en-GB" sz="3600" dirty="0">
                <a:ln>
                  <a:noFill/>
                </a:ln>
                <a:solidFill>
                  <a:srgbClr val="FFD932"/>
                </a:solidFill>
                <a:effectLst/>
                <a:latin typeface="Helvetica Neue"/>
                <a:ea typeface="Helvetica Neue"/>
                <a:cs typeface="Helvetica Neue"/>
              </a:rPr>
              <a:t>		</a:t>
            </a:r>
            <a:r>
              <a:rPr lang="ar-SA" sz="3600" dirty="0">
                <a:ln>
                  <a:noFill/>
                </a:ln>
                <a:solidFill>
                  <a:srgbClr val="FFD932"/>
                </a:solidFill>
                <a:effectLst/>
                <a:latin typeface="Helvetica Neue"/>
                <a:ea typeface="Helvetica Neue"/>
                <a:cs typeface="Helvetica Neue"/>
              </a:rPr>
              <a:t>“</a:t>
            </a:r>
            <a:r>
              <a:rPr lang="en-US" sz="3600" b="1" dirty="0">
                <a:ln>
                  <a:noFill/>
                </a:ln>
                <a:solidFill>
                  <a:srgbClr val="FFFFFF"/>
                </a:solidFill>
                <a:effectLst/>
                <a:latin typeface="Helvetica Neue"/>
                <a:ea typeface="Helvetica Neue"/>
                <a:cs typeface="Helvetica Neue"/>
              </a:rPr>
              <a:t>Pray for my Lenten journey</a:t>
            </a:r>
            <a:r>
              <a:rPr lang="en-GB" sz="3600" dirty="0">
                <a:ln>
                  <a:noFill/>
                </a:ln>
                <a:solidFill>
                  <a:srgbClr val="FFD932"/>
                </a:solidFill>
                <a:effectLst/>
                <a:latin typeface="Helvetica Neue"/>
                <a:ea typeface="Helvetica Neue"/>
                <a:cs typeface="Helvetica Neue"/>
              </a:rPr>
              <a:t>. </a:t>
            </a:r>
            <a:r>
              <a:rPr lang="en-US" sz="3600" dirty="0">
                <a:ln>
                  <a:noFill/>
                </a:ln>
                <a:solidFill>
                  <a:srgbClr val="FFD932"/>
                </a:solidFill>
                <a:effectLst/>
                <a:latin typeface="Helvetica Neue"/>
                <a:ea typeface="Helvetica Neue"/>
                <a:cs typeface="Helvetica Neue"/>
              </a:rPr>
              <a:t>And then ask them</a:t>
            </a:r>
            <a:r>
              <a:rPr lang="en-US" sz="3600" b="1" dirty="0">
                <a:ln>
                  <a:noFill/>
                </a:ln>
                <a:solidFill>
                  <a:srgbClr val="FFFFFF"/>
                </a:solidFill>
                <a:effectLst/>
                <a:latin typeface="Helvetica Neue"/>
                <a:ea typeface="Helvetica Neue"/>
                <a:cs typeface="Helvetica Neue"/>
              </a:rPr>
              <a:t> “how  can I pray for yours?”</a:t>
            </a:r>
            <a:r>
              <a:rPr lang="en-US" sz="3600" dirty="0">
                <a:ln>
                  <a:noFill/>
                </a:ln>
                <a:solidFill>
                  <a:srgbClr val="FFD932"/>
                </a:solidFill>
                <a:effectLst/>
                <a:latin typeface="Helvetica Neue"/>
                <a:ea typeface="Helvetica Neue"/>
                <a:cs typeface="Helvetica Neue"/>
              </a:rPr>
              <a:t>  Alternatively, </a:t>
            </a:r>
            <a:r>
              <a:rPr lang="en-US" sz="3600" b="1" dirty="0">
                <a:ln>
                  <a:noFill/>
                </a:ln>
                <a:solidFill>
                  <a:srgbClr val="FFFFFF"/>
                </a:solidFill>
                <a:effectLst/>
                <a:latin typeface="Helvetica Neue"/>
                <a:ea typeface="Helvetica Neue"/>
                <a:cs typeface="Helvetica Neue"/>
              </a:rPr>
              <a:t>commit to  being in worship</a:t>
            </a:r>
            <a:r>
              <a:rPr lang="en-US" sz="3600" dirty="0">
                <a:ln>
                  <a:noFill/>
                </a:ln>
                <a:solidFill>
                  <a:srgbClr val="FFD932"/>
                </a:solidFill>
                <a:effectLst/>
                <a:latin typeface="Helvetica Neue"/>
                <a:ea typeface="Helvetica Neue"/>
                <a:cs typeface="Helvetica Neue"/>
              </a:rPr>
              <a:t> every Sunday of Lent. </a:t>
            </a:r>
            <a:r>
              <a:rPr lang="en-GB" sz="3600" dirty="0">
                <a:ln>
                  <a:noFill/>
                </a:ln>
                <a:solidFill>
                  <a:srgbClr val="FFD932"/>
                </a:solidFill>
                <a:effectLst/>
                <a:latin typeface="Helvetica Neue"/>
                <a:ea typeface="Helvetica Neue"/>
                <a:cs typeface="Helvetica Neue"/>
              </a:rPr>
              <a:t>Don</a:t>
            </a:r>
            <a:r>
              <a:rPr lang="ar-SA" sz="3600" dirty="0">
                <a:ln>
                  <a:noFill/>
                </a:ln>
                <a:solidFill>
                  <a:srgbClr val="FFD932"/>
                </a:solidFill>
                <a:effectLst/>
                <a:latin typeface="Helvetica Neue"/>
                <a:ea typeface="Helvetica Neue"/>
                <a:cs typeface="Helvetica Neue"/>
              </a:rPr>
              <a:t>’</a:t>
            </a:r>
            <a:r>
              <a:rPr lang="en-US" sz="3600" dirty="0">
                <a:ln>
                  <a:noFill/>
                </a:ln>
                <a:solidFill>
                  <a:srgbClr val="FFD932"/>
                </a:solidFill>
                <a:effectLst/>
                <a:latin typeface="Helvetica Neue"/>
                <a:ea typeface="Helvetica Neue"/>
                <a:cs typeface="Helvetica Neue"/>
              </a:rPr>
              <a:t>t journey alone.    </a:t>
            </a:r>
            <a:br>
              <a:rPr lang="en-GB" sz="360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  <a:ea typeface="Helvetica Neue"/>
                <a:cs typeface="Helvetica Neue"/>
              </a:rPr>
            </a:br>
            <a:r>
              <a:rPr lang="en-US" sz="3600" b="1" dirty="0">
                <a:solidFill>
                  <a:srgbClr val="FFD932"/>
                </a:solidFill>
                <a:effectLst/>
                <a:latin typeface="Helvetica Neue"/>
                <a:ea typeface="Arial Unicode MS"/>
              </a:rPr>
              <a:t>	</a:t>
            </a:r>
            <a:endParaRPr lang="en-GB" sz="3600" dirty="0">
              <a:ln>
                <a:noFill/>
              </a:ln>
              <a:solidFill>
                <a:srgbClr val="000000"/>
              </a:solidFill>
              <a:effectLst/>
              <a:latin typeface="Helvetica Neue"/>
              <a:ea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286291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fade/>
      </p:transition>
    </mc:Choice>
    <mc:Fallback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FFD9169-88F9-F531-0962-488C4E43E5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C157A6-2CC3-654F-4450-528FEAED6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807" y="673553"/>
            <a:ext cx="12012385" cy="551089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3600" b="1" i="1" dirty="0">
                <a:ln>
                  <a:noFill/>
                </a:ln>
                <a:solidFill>
                  <a:srgbClr val="EE220C"/>
                </a:solidFill>
                <a:effectLst/>
                <a:latin typeface="Helvetica Neue"/>
                <a:ea typeface="Arial Unicode MS"/>
                <a:cs typeface="Arial Unicode MS"/>
              </a:rPr>
              <a:t>Challenge number 3 </a:t>
            </a:r>
            <a:br>
              <a:rPr lang="en-GB" sz="360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  <a:ea typeface="Helvetica Neue"/>
                <a:cs typeface="Helvetica Neue"/>
              </a:rPr>
            </a:br>
            <a:r>
              <a:rPr lang="en-US" sz="3600" b="1" dirty="0">
                <a:ln>
                  <a:noFill/>
                </a:ln>
                <a:solidFill>
                  <a:srgbClr val="FFFFFF"/>
                </a:solidFill>
                <a:effectLst/>
                <a:latin typeface="Helvetica Neue"/>
                <a:ea typeface="Helvetica Neue"/>
                <a:cs typeface="Helvetica Neue"/>
              </a:rPr>
              <a:t>The Daily Walk Challenge</a:t>
            </a:r>
            <a:r>
              <a:rPr lang="en-GB" sz="3600" b="1" dirty="0">
                <a:ln>
                  <a:noFill/>
                </a:ln>
                <a:solidFill>
                  <a:srgbClr val="FFD932"/>
                </a:solidFill>
                <a:effectLst/>
                <a:latin typeface="Helvetica Neue"/>
                <a:ea typeface="Helvetica Neue"/>
                <a:cs typeface="Helvetica Neue"/>
              </a:rPr>
              <a:t>:</a:t>
            </a:r>
            <a:r>
              <a:rPr lang="en-US" sz="3600" b="1" dirty="0">
                <a:ln>
                  <a:noFill/>
                </a:ln>
                <a:solidFill>
                  <a:srgbClr val="FFD932"/>
                </a:solidFill>
                <a:effectLst/>
                <a:latin typeface="Helvetica Neue"/>
                <a:ea typeface="Helvetica Neue"/>
                <a:cs typeface="Helvetica Neue"/>
              </a:rPr>
              <a:t>								   </a:t>
            </a:r>
            <a:r>
              <a:rPr lang="en-US" sz="3600" dirty="0">
                <a:ln>
                  <a:noFill/>
                </a:ln>
                <a:solidFill>
                  <a:srgbClr val="FFD932"/>
                </a:solidFill>
                <a:effectLst/>
                <a:latin typeface="Helvetica Neue"/>
                <a:ea typeface="Helvetica Neue"/>
                <a:cs typeface="Helvetica Neue"/>
              </a:rPr>
              <a:t> </a:t>
            </a:r>
            <a:br>
              <a:rPr lang="en-GB" sz="360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  <a:ea typeface="Helvetica Neue"/>
                <a:cs typeface="Helvetica Neue"/>
              </a:rPr>
            </a:br>
            <a:r>
              <a:rPr lang="en-US" sz="3600" dirty="0">
                <a:solidFill>
                  <a:srgbClr val="FFD932"/>
                </a:solidFill>
                <a:effectLst/>
                <a:latin typeface="Helvetica Neue"/>
                <a:ea typeface="Arial Unicode MS"/>
              </a:rPr>
              <a:t>Instead of giving up chocolate or perhaps, </a:t>
            </a:r>
            <a:r>
              <a:rPr lang="pt-PT" sz="3600" dirty="0">
                <a:solidFill>
                  <a:srgbClr val="FFD932"/>
                </a:solidFill>
                <a:effectLst/>
                <a:latin typeface="Helvetica Neue"/>
                <a:ea typeface="Arial Unicode MS"/>
              </a:rPr>
              <a:t>social media</a:t>
            </a:r>
            <a:r>
              <a:rPr lang="en-US" sz="3600" dirty="0">
                <a:solidFill>
                  <a:srgbClr val="FFD932"/>
                </a:solidFill>
                <a:effectLst/>
                <a:latin typeface="Helvetica Neue"/>
                <a:ea typeface="Arial Unicode MS"/>
              </a:rPr>
              <a:t>   (unless God directs you to), just </a:t>
            </a:r>
            <a:r>
              <a:rPr lang="en-US" sz="3600" b="1" i="1" dirty="0">
                <a:solidFill>
                  <a:srgbClr val="FFFFFF"/>
                </a:solidFill>
                <a:effectLst/>
                <a:latin typeface="Helvetica Neue"/>
                <a:ea typeface="Arial Unicode MS"/>
              </a:rPr>
              <a:t>take up</a:t>
            </a:r>
            <a:r>
              <a:rPr lang="en-US" sz="3600" b="1" dirty="0">
                <a:solidFill>
                  <a:srgbClr val="FFFFFF"/>
                </a:solidFill>
                <a:effectLst/>
                <a:latin typeface="Helvetica Neue"/>
                <a:ea typeface="Arial Unicode MS"/>
              </a:rPr>
              <a:t> a daily practice </a:t>
            </a:r>
            <a:r>
              <a:rPr lang="en-US" sz="3600" dirty="0">
                <a:solidFill>
                  <a:srgbClr val="FFD932"/>
                </a:solidFill>
                <a:effectLst/>
                <a:latin typeface="Helvetica Neue"/>
                <a:ea typeface="Arial Unicode MS"/>
              </a:rPr>
              <a:t>of </a:t>
            </a:r>
            <a:r>
              <a:rPr lang="en-US" sz="3600" b="1" dirty="0">
                <a:solidFill>
                  <a:srgbClr val="FFFFFF"/>
                </a:solidFill>
                <a:effectLst/>
                <a:latin typeface="Helvetica Neue"/>
                <a:ea typeface="Arial Unicode MS"/>
              </a:rPr>
              <a:t>reading</a:t>
            </a:r>
            <a:r>
              <a:rPr lang="en-US" sz="3600" dirty="0">
                <a:solidFill>
                  <a:srgbClr val="FFD932"/>
                </a:solidFill>
                <a:effectLst/>
                <a:latin typeface="Helvetica Neue"/>
                <a:ea typeface="Arial Unicode MS"/>
              </a:rPr>
              <a:t> one chapter of the </a:t>
            </a:r>
            <a:r>
              <a:rPr lang="en-US" sz="3600" b="1" dirty="0">
                <a:solidFill>
                  <a:srgbClr val="FFFFFF"/>
                </a:solidFill>
                <a:effectLst/>
                <a:latin typeface="Helvetica Neue"/>
                <a:ea typeface="Arial Unicode MS"/>
              </a:rPr>
              <a:t>Gospel of Mark</a:t>
            </a:r>
            <a:r>
              <a:rPr lang="en-US" sz="3600" dirty="0">
                <a:solidFill>
                  <a:srgbClr val="FFD932"/>
                </a:solidFill>
                <a:effectLst/>
                <a:latin typeface="Helvetica Neue"/>
                <a:ea typeface="Arial Unicode MS"/>
              </a:rPr>
              <a:t>. Mark ha</a:t>
            </a:r>
            <a:r>
              <a:rPr lang="nl-NL" sz="3600" dirty="0">
                <a:solidFill>
                  <a:srgbClr val="FFD932"/>
                </a:solidFill>
                <a:effectLst/>
                <a:latin typeface="Helvetica Neue"/>
                <a:ea typeface="Arial Unicode MS"/>
              </a:rPr>
              <a:t>s 16 chapters</a:t>
            </a:r>
            <a:r>
              <a:rPr lang="en-US" sz="3600" dirty="0">
                <a:solidFill>
                  <a:srgbClr val="FFD932"/>
                </a:solidFill>
                <a:effectLst/>
                <a:latin typeface="Helvetica Neue"/>
                <a:ea typeface="Arial Unicode MS"/>
              </a:rPr>
              <a:t>, which is almost perfect for Lent. </a:t>
            </a:r>
            <a:r>
              <a:rPr lang="en-US" sz="3600" b="1" dirty="0">
                <a:solidFill>
                  <a:srgbClr val="FFFFFF"/>
                </a:solidFill>
                <a:effectLst/>
                <a:latin typeface="Helvetica Neue"/>
                <a:ea typeface="Arial Unicode MS"/>
              </a:rPr>
              <a:t>Just read it</a:t>
            </a:r>
            <a:r>
              <a:rPr lang="en-US" sz="3600" dirty="0">
                <a:solidFill>
                  <a:srgbClr val="FFD932"/>
                </a:solidFill>
                <a:effectLst/>
                <a:latin typeface="Helvetica Neue"/>
                <a:ea typeface="Arial Unicode MS"/>
              </a:rPr>
              <a:t>. Let the story of Jesus </a:t>
            </a:r>
            <a:r>
              <a:rPr lang="en-US" sz="3600" b="1" dirty="0">
                <a:solidFill>
                  <a:srgbClr val="FFFFFF"/>
                </a:solidFill>
                <a:effectLst/>
                <a:latin typeface="Helvetica Neue"/>
                <a:ea typeface="Arial Unicode MS"/>
              </a:rPr>
              <a:t>re-orient your day. </a:t>
            </a:r>
            <a:r>
              <a:rPr lang="en-US" sz="3600" dirty="0">
                <a:solidFill>
                  <a:srgbClr val="FFD932"/>
                </a:solidFill>
                <a:effectLst/>
                <a:latin typeface="Helvetica Neue"/>
                <a:ea typeface="Arial Unicode MS"/>
              </a:rPr>
              <a:t>And simply</a:t>
            </a:r>
            <a:r>
              <a:rPr lang="en-US" sz="3600" b="1" dirty="0">
                <a:solidFill>
                  <a:srgbClr val="FFFFFF"/>
                </a:solidFill>
                <a:effectLst/>
                <a:latin typeface="Helvetica Neue"/>
                <a:ea typeface="Arial Unicode MS"/>
              </a:rPr>
              <a:t> ask God for guidance</a:t>
            </a:r>
            <a:r>
              <a:rPr lang="en-US" sz="3600" dirty="0">
                <a:solidFill>
                  <a:srgbClr val="FFD932"/>
                </a:solidFill>
                <a:effectLst/>
                <a:latin typeface="Helvetica Neue"/>
                <a:ea typeface="Arial Unicode MS"/>
              </a:rPr>
              <a:t> at least once a day. </a:t>
            </a:r>
            <a:r>
              <a:rPr lang="en-US" sz="3600" b="1" dirty="0">
                <a:solidFill>
                  <a:srgbClr val="FFFFFF"/>
                </a:solidFill>
                <a:effectLst/>
                <a:latin typeface="Helvetica Neue"/>
                <a:ea typeface="Arial Unicode MS"/>
              </a:rPr>
              <a:t>Ask Him to show</a:t>
            </a:r>
            <a:r>
              <a:rPr lang="en-US" sz="3600" dirty="0">
                <a:solidFill>
                  <a:srgbClr val="FFD932"/>
                </a:solidFill>
                <a:effectLst/>
                <a:latin typeface="Helvetica Neue"/>
                <a:ea typeface="Arial Unicode MS"/>
              </a:rPr>
              <a:t> you the next faithful step.	</a:t>
            </a:r>
            <a:endParaRPr lang="en-GB" sz="3600" dirty="0">
              <a:ln>
                <a:noFill/>
              </a:ln>
              <a:solidFill>
                <a:srgbClr val="000000"/>
              </a:solidFill>
              <a:effectLst/>
              <a:latin typeface="Helvetica Neue"/>
              <a:ea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19236209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fade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101CA6C-AB18-CEE6-9425-9251ADC9B3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EA5B503-6F02-98AE-062C-48FD42681177}"/>
              </a:ext>
            </a:extLst>
          </p:cNvPr>
          <p:cNvSpPr txBox="1"/>
          <p:nvPr/>
        </p:nvSpPr>
        <p:spPr>
          <a:xfrm>
            <a:off x="599596" y="1028343"/>
            <a:ext cx="10992808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4000" b="1" dirty="0">
                <a:solidFill>
                  <a:srgbClr val="FFD932"/>
                </a:solidFill>
                <a:latin typeface="Helvetica Neue"/>
                <a:ea typeface="Helvetica Neue"/>
                <a:cs typeface="Helvetica Neue"/>
              </a:rPr>
              <a:t>What is Lent?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	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 Neue"/>
              <a:ea typeface="Helvetica Neue"/>
              <a:cs typeface="Helvetica Neue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FFF056"/>
              </a:solidFill>
              <a:effectLst/>
              <a:uLnTx/>
              <a:uFillTx/>
              <a:latin typeface="Helvetica" panose="020B0604020202020204" pitchFamily="34" charset="0"/>
              <a:ea typeface="Arial Unicode MS"/>
              <a:cs typeface="Arial Unicode MS"/>
            </a:endParaRPr>
          </a:p>
          <a:p>
            <a:pPr marL="504000" lvl="0" indent="-457200"/>
            <a:r>
              <a:rPr lang="en-US" sz="4000" dirty="0">
                <a:solidFill>
                  <a:srgbClr val="FFD932"/>
                </a:solidFill>
                <a:latin typeface="Helvetica Neue"/>
                <a:ea typeface="Arial Unicode MS"/>
              </a:rPr>
              <a:t>   Lent is seen as a </a:t>
            </a:r>
            <a:r>
              <a:rPr lang="en-US" sz="4000" b="1" dirty="0">
                <a:solidFill>
                  <a:srgbClr val="FFFFFF"/>
                </a:solidFill>
                <a:latin typeface="Helvetica Neue"/>
                <a:ea typeface="Arial Unicode MS"/>
              </a:rPr>
              <a:t>spiritual journey</a:t>
            </a:r>
            <a:r>
              <a:rPr lang="en-US" sz="4000" dirty="0">
                <a:solidFill>
                  <a:srgbClr val="FFD932"/>
                </a:solidFill>
                <a:latin typeface="Helvetica Neue"/>
                <a:ea typeface="Arial Unicode MS"/>
              </a:rPr>
              <a:t>, mirroring Jesus’s time of trial in the desert. It</a:t>
            </a:r>
            <a:r>
              <a:rPr lang="ar-SA" sz="4000" dirty="0">
                <a:solidFill>
                  <a:srgbClr val="FFD932"/>
                </a:solidFill>
                <a:latin typeface="Helvetica Neue"/>
                <a:ea typeface="Arial Unicode MS"/>
                <a:cs typeface="Times New Roman" panose="02020603050405020304" pitchFamily="18" charset="0"/>
              </a:rPr>
              <a:t>’</a:t>
            </a:r>
            <a:r>
              <a:rPr lang="en-US" sz="4000" dirty="0">
                <a:solidFill>
                  <a:srgbClr val="FFD932"/>
                </a:solidFill>
                <a:latin typeface="Helvetica Neue"/>
                <a:ea typeface="Arial Unicode MS"/>
              </a:rPr>
              <a:t>s a season to "</a:t>
            </a:r>
            <a:r>
              <a:rPr lang="en-US" sz="4000" b="1" dirty="0">
                <a:solidFill>
                  <a:srgbClr val="FFFFFF"/>
                </a:solidFill>
                <a:latin typeface="Helvetica Neue"/>
                <a:ea typeface="Arial Unicode MS"/>
              </a:rPr>
              <a:t>return to God with all your heart,</a:t>
            </a:r>
            <a:r>
              <a:rPr lang="en-US" sz="4000" dirty="0">
                <a:solidFill>
                  <a:srgbClr val="FFD932"/>
                </a:solidFill>
                <a:latin typeface="Helvetica Neue"/>
                <a:ea typeface="Arial Unicode MS"/>
              </a:rPr>
              <a:t>" to </a:t>
            </a:r>
            <a:r>
              <a:rPr lang="en-US" sz="4000" b="1" dirty="0">
                <a:solidFill>
                  <a:srgbClr val="FFFFFF"/>
                </a:solidFill>
                <a:latin typeface="Helvetica Neue"/>
                <a:ea typeface="Arial Unicode MS"/>
              </a:rPr>
              <a:t>simplify one's life</a:t>
            </a:r>
            <a:r>
              <a:rPr lang="en-US" sz="4000" dirty="0">
                <a:solidFill>
                  <a:srgbClr val="FFD932"/>
                </a:solidFill>
                <a:latin typeface="Helvetica Neue"/>
                <a:ea typeface="Arial Unicode MS"/>
              </a:rPr>
              <a:t>, and to </a:t>
            </a:r>
            <a:r>
              <a:rPr lang="en-US" sz="4000" b="1" dirty="0">
                <a:solidFill>
                  <a:srgbClr val="FFFFFF"/>
                </a:solidFill>
                <a:latin typeface="Helvetica Neue"/>
                <a:ea typeface="Arial Unicode MS"/>
              </a:rPr>
              <a:t>refocus on what is truly important</a:t>
            </a:r>
            <a:r>
              <a:rPr lang="en-US" sz="4000" dirty="0">
                <a:solidFill>
                  <a:srgbClr val="FFD932"/>
                </a:solidFill>
                <a:latin typeface="Helvetica Neue"/>
                <a:ea typeface="Arial Unicode MS"/>
              </a:rPr>
              <a:t>.</a:t>
            </a:r>
            <a:r>
              <a:rPr lang="en-US" sz="3200" dirty="0">
                <a:solidFill>
                  <a:srgbClr val="FFD932"/>
                </a:solidFill>
                <a:latin typeface="Times New Roman" panose="02020603050405020304" pitchFamily="18" charset="0"/>
                <a:ea typeface="Arial Unicode MS"/>
              </a:rPr>
              <a:t>	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FFF056"/>
              </a:solidFill>
              <a:effectLst/>
              <a:uLnTx/>
              <a:uFillTx/>
              <a:latin typeface="Helvetica" panose="020B0604020202020204" pitchFamily="34" charset="0"/>
              <a:ea typeface="Arial Unicode MS"/>
              <a:cs typeface="Arial Unicode MS"/>
            </a:endParaRPr>
          </a:p>
        </p:txBody>
      </p:sp>
    </p:spTree>
    <p:extLst>
      <p:ext uri="{BB962C8B-B14F-4D97-AF65-F5344CB8AC3E}">
        <p14:creationId xmlns:p14="http://schemas.microsoft.com/office/powerpoint/2010/main" val="1447554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2AD5DFF-79AE-D455-451E-333531F1A0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400C0B-BB0F-A0C8-08C0-EC4300E6FA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965" y="2527274"/>
            <a:ext cx="10904069" cy="1803452"/>
          </a:xfrm>
        </p:spPr>
        <p:txBody>
          <a:bodyPr>
            <a:normAutofit fontScale="90000"/>
          </a:bodyPr>
          <a:lstStyle/>
          <a:p>
            <a:r>
              <a:rPr lang="en-US" sz="6000" b="1" dirty="0">
                <a:solidFill>
                  <a:srgbClr val="FFD932"/>
                </a:solidFill>
                <a:effectLst/>
                <a:latin typeface="Helvetica Neue"/>
                <a:ea typeface="Arial Unicode MS"/>
              </a:rPr>
              <a:t>“The LORD had come to the aid of his people by providing food</a:t>
            </a:r>
            <a:r>
              <a:rPr lang="en-US" sz="6000" dirty="0">
                <a:solidFill>
                  <a:srgbClr val="FFD932"/>
                </a:solidFill>
                <a:effectLst/>
                <a:latin typeface="Helvetica Neue"/>
                <a:ea typeface="Arial Unicode MS"/>
              </a:rPr>
              <a:t>.”</a:t>
            </a:r>
            <a:endParaRPr lang="en-GB" sz="6600" dirty="0">
              <a:ln>
                <a:noFill/>
              </a:ln>
              <a:solidFill>
                <a:srgbClr val="000000"/>
              </a:solidFill>
              <a:effectLst/>
              <a:latin typeface="Helvetica Neue"/>
              <a:ea typeface="Arial Unicode MS"/>
              <a:cs typeface="Arial Unicode MS"/>
            </a:endParaRPr>
          </a:p>
        </p:txBody>
      </p:sp>
    </p:spTree>
    <p:extLst>
      <p:ext uri="{BB962C8B-B14F-4D97-AF65-F5344CB8AC3E}">
        <p14:creationId xmlns:p14="http://schemas.microsoft.com/office/powerpoint/2010/main" val="492546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C297A8B-4B8E-B623-789B-D610431BB2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4AAB4F-C54B-0381-B17D-C98F6A4EF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965" y="2235187"/>
            <a:ext cx="10904069" cy="2387626"/>
          </a:xfrm>
        </p:spPr>
        <p:txBody>
          <a:bodyPr>
            <a:normAutofit fontScale="90000"/>
          </a:bodyPr>
          <a:lstStyle/>
          <a:p>
            <a:r>
              <a:rPr lang="en-US" sz="6000" b="1" dirty="0">
                <a:solidFill>
                  <a:srgbClr val="FFD932"/>
                </a:solidFill>
                <a:effectLst/>
                <a:latin typeface="Helvetica Neue"/>
                <a:ea typeface="Arial Unicode MS"/>
                <a:cs typeface="Arial Unicode MS"/>
              </a:rPr>
              <a:t>“Where you go I will go… Your people will be my people, and your God, my God.” </a:t>
            </a:r>
            <a:endParaRPr lang="en-GB" sz="6600" dirty="0">
              <a:ln>
                <a:noFill/>
              </a:ln>
              <a:solidFill>
                <a:srgbClr val="000000"/>
              </a:solidFill>
              <a:effectLst/>
              <a:latin typeface="Helvetica Neue"/>
              <a:ea typeface="Arial Unicode MS"/>
              <a:cs typeface="Arial Unicode MS"/>
            </a:endParaRPr>
          </a:p>
        </p:txBody>
      </p:sp>
    </p:spTree>
    <p:extLst>
      <p:ext uri="{BB962C8B-B14F-4D97-AF65-F5344CB8AC3E}">
        <p14:creationId xmlns:p14="http://schemas.microsoft.com/office/powerpoint/2010/main" val="21591065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fade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7B8AB54-A7A2-97FC-9387-FFA462F850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7DE555-5FB8-E294-E57F-9DFB390BE6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4671" y="1860543"/>
            <a:ext cx="11462658" cy="313691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5400" b="1" i="1" dirty="0">
                <a:ln>
                  <a:noFill/>
                </a:ln>
                <a:solidFill>
                  <a:srgbClr val="FFD932"/>
                </a:solidFill>
                <a:effectLst/>
                <a:latin typeface="Helvetica Neue"/>
                <a:ea typeface="Helvetica Neue"/>
                <a:cs typeface="Helvetica Neue"/>
              </a:rPr>
              <a:t>My direction is changing, regardless</a:t>
            </a:r>
            <a:r>
              <a:rPr lang="en-GB" sz="5400" b="1" i="1" dirty="0">
                <a:ln>
                  <a:noFill/>
                </a:ln>
                <a:solidFill>
                  <a:srgbClr val="FFD932"/>
                </a:solidFill>
                <a:effectLst/>
                <a:latin typeface="Helvetica Neue"/>
                <a:ea typeface="Helvetica Neue"/>
                <a:cs typeface="Helvetica Neue"/>
              </a:rPr>
              <a:t>.</a:t>
            </a:r>
            <a:br>
              <a:rPr lang="en-GB" sz="5400" b="1" i="1" dirty="0">
                <a:ln>
                  <a:noFill/>
                </a:ln>
                <a:solidFill>
                  <a:srgbClr val="FFD932"/>
                </a:solidFill>
                <a:effectLst/>
                <a:latin typeface="Helvetica Neue"/>
                <a:ea typeface="Helvetica Neue"/>
                <a:cs typeface="Helvetica Neue"/>
              </a:rPr>
            </a:br>
            <a:r>
              <a:rPr lang="en-GB" sz="5400" b="1" i="1" dirty="0">
                <a:ln>
                  <a:noFill/>
                </a:ln>
                <a:solidFill>
                  <a:srgbClr val="FFD932"/>
                </a:solidFill>
                <a:effectLst/>
                <a:latin typeface="Helvetica Neue"/>
                <a:ea typeface="Helvetica Neue"/>
                <a:cs typeface="Helvetica Neue"/>
              </a:rPr>
              <a:t>					 </a:t>
            </a:r>
            <a:br>
              <a:rPr lang="en-GB" sz="540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  <a:ea typeface="Helvetica Neue"/>
                <a:cs typeface="Helvetica Neue"/>
              </a:rPr>
            </a:br>
            <a:r>
              <a:rPr lang="en-US" sz="5400" b="1" i="1" dirty="0">
                <a:solidFill>
                  <a:srgbClr val="FFD932"/>
                </a:solidFill>
                <a:effectLst/>
                <a:latin typeface="Helvetica Neue"/>
                <a:ea typeface="Arial Unicode MS"/>
              </a:rPr>
              <a:t>	I am </a:t>
            </a:r>
            <a:r>
              <a:rPr lang="en-US" sz="5400" b="1" i="1" dirty="0">
                <a:solidFill>
                  <a:srgbClr val="FFFFFF"/>
                </a:solidFill>
                <a:effectLst/>
                <a:latin typeface="Helvetica Neue"/>
                <a:ea typeface="Arial Unicode MS"/>
              </a:rPr>
              <a:t>returning</a:t>
            </a:r>
            <a:r>
              <a:rPr lang="en-US" sz="5400" b="1" i="1" dirty="0">
                <a:solidFill>
                  <a:srgbClr val="FFD932"/>
                </a:solidFill>
                <a:effectLst/>
                <a:latin typeface="Helvetica Neue"/>
                <a:ea typeface="Arial Unicode MS"/>
              </a:rPr>
              <a:t> with you, Naomi.</a:t>
            </a:r>
            <a:endParaRPr lang="en-GB" sz="5400" dirty="0">
              <a:ln>
                <a:noFill/>
              </a:ln>
              <a:solidFill>
                <a:srgbClr val="000000"/>
              </a:solidFill>
              <a:effectLst/>
              <a:latin typeface="Helvetica Neue"/>
              <a:ea typeface="Arial Unicode MS"/>
              <a:cs typeface="Arial Unicode MS"/>
            </a:endParaRPr>
          </a:p>
        </p:txBody>
      </p:sp>
    </p:spTree>
    <p:extLst>
      <p:ext uri="{BB962C8B-B14F-4D97-AF65-F5344CB8AC3E}">
        <p14:creationId xmlns:p14="http://schemas.microsoft.com/office/powerpoint/2010/main" val="33704607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fade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B84EA95-F802-8E61-38B6-0E51CA18FC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903B72-CC09-AF01-C0E8-45B9276701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4671" y="1860543"/>
            <a:ext cx="11462658" cy="313691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5400" dirty="0">
                <a:ln>
                  <a:noFill/>
                </a:ln>
                <a:solidFill>
                  <a:srgbClr val="FFD932"/>
                </a:solidFill>
                <a:effectLst/>
                <a:latin typeface="Helvetica Neue"/>
                <a:ea typeface="Arial Unicode MS"/>
                <a:cs typeface="Arial Unicode MS"/>
              </a:rPr>
              <a:t>Naomi’s invitation was simply</a:t>
            </a:r>
            <a:r>
              <a:rPr lang="en-GB" sz="5400" dirty="0">
                <a:ln>
                  <a:noFill/>
                </a:ln>
                <a:solidFill>
                  <a:srgbClr val="FFD932"/>
                </a:solidFill>
                <a:effectLst/>
                <a:latin typeface="Helvetica Neue"/>
                <a:ea typeface="Arial Unicode MS"/>
                <a:cs typeface="Arial Unicode MS"/>
              </a:rPr>
              <a:t>:</a:t>
            </a:r>
            <a:r>
              <a:rPr lang="en-GB" sz="5400" dirty="0">
                <a:ln>
                  <a:noFill/>
                </a:ln>
                <a:solidFill>
                  <a:srgbClr val="FFD932"/>
                </a:solidFill>
                <a:effectLst/>
                <a:latin typeface="Helvetica Neue"/>
                <a:ea typeface="Helvetica Neue"/>
                <a:cs typeface="Helvetica Neue"/>
              </a:rPr>
              <a:t>							</a:t>
            </a:r>
            <a:r>
              <a:rPr lang="en-GB" sz="5400" dirty="0">
                <a:ln>
                  <a:noFill/>
                </a:ln>
                <a:solidFill>
                  <a:srgbClr val="FFFFFF"/>
                </a:solidFill>
                <a:effectLst/>
                <a:latin typeface="Helvetica Neue"/>
                <a:ea typeface="Arial Unicode MS"/>
                <a:cs typeface="Arial Unicode MS"/>
              </a:rPr>
              <a:t> </a:t>
            </a:r>
            <a:br>
              <a:rPr lang="en-GB" sz="540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  <a:ea typeface="Helvetica Neue"/>
                <a:cs typeface="Helvetica Neue"/>
              </a:rPr>
            </a:br>
            <a:r>
              <a:rPr lang="en-US" sz="5400" dirty="0">
                <a:solidFill>
                  <a:srgbClr val="FFFFFF"/>
                </a:solidFill>
                <a:effectLst/>
                <a:latin typeface="Helvetica Neue"/>
                <a:ea typeface="Arial Unicode MS"/>
              </a:rPr>
              <a:t>		</a:t>
            </a:r>
            <a:r>
              <a:rPr lang="ar-SA" sz="5400" dirty="0">
                <a:solidFill>
                  <a:srgbClr val="FFFFFF"/>
                </a:solidFill>
                <a:effectLst/>
                <a:latin typeface="Helvetica Neue"/>
                <a:ea typeface="Arial Unicode MS"/>
                <a:cs typeface="Arial Unicode MS"/>
              </a:rPr>
              <a:t>“</a:t>
            </a:r>
            <a:r>
              <a:rPr lang="en-US" sz="5400" b="1" dirty="0">
                <a:solidFill>
                  <a:srgbClr val="FFFFFF"/>
                </a:solidFill>
                <a:effectLst/>
                <a:latin typeface="Helvetica Neue"/>
                <a:ea typeface="Arial Unicode MS"/>
                <a:cs typeface="Arial Unicode MS"/>
              </a:rPr>
              <a:t>There is bread back home.</a:t>
            </a:r>
            <a:r>
              <a:rPr lang="en-US" sz="5400" dirty="0">
                <a:solidFill>
                  <a:srgbClr val="FFFFFF"/>
                </a:solidFill>
                <a:effectLst/>
                <a:latin typeface="Helvetica Neue"/>
                <a:ea typeface="Arial Unicode MS"/>
                <a:cs typeface="Arial Unicode MS"/>
              </a:rPr>
              <a:t>” </a:t>
            </a:r>
            <a:endParaRPr lang="en-GB" sz="5400" dirty="0">
              <a:ln>
                <a:noFill/>
              </a:ln>
              <a:solidFill>
                <a:srgbClr val="000000"/>
              </a:solidFill>
              <a:effectLst/>
              <a:latin typeface="Helvetica Neue"/>
              <a:ea typeface="Arial Unicode MS"/>
              <a:cs typeface="Arial Unicode MS"/>
            </a:endParaRPr>
          </a:p>
        </p:txBody>
      </p:sp>
    </p:spTree>
    <p:extLst>
      <p:ext uri="{BB962C8B-B14F-4D97-AF65-F5344CB8AC3E}">
        <p14:creationId xmlns:p14="http://schemas.microsoft.com/office/powerpoint/2010/main" val="9974764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fade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E45BC00-C234-4D76-5BE6-AF011509D9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181329-2B5D-7CB6-0F35-6221C34ADD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7175" y="808264"/>
            <a:ext cx="11677650" cy="5241471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4800" b="1" dirty="0">
                <a:ln>
                  <a:noFill/>
                </a:ln>
                <a:solidFill>
                  <a:srgbClr val="FFD932"/>
                </a:solidFill>
                <a:effectLst/>
                <a:latin typeface="Helvetica Neue"/>
                <a:ea typeface="Helvetica Neue"/>
                <a:cs typeface="Helvetica Neue"/>
              </a:rPr>
              <a:t>The invitation declared by Jesus in the wilderness was</a:t>
            </a:r>
            <a:r>
              <a:rPr lang="en-GB" sz="4800" b="1" dirty="0">
                <a:ln>
                  <a:noFill/>
                </a:ln>
                <a:solidFill>
                  <a:srgbClr val="FFD932"/>
                </a:solidFill>
                <a:effectLst/>
                <a:latin typeface="Helvetica Neue"/>
                <a:ea typeface="Helvetica Neue"/>
                <a:cs typeface="Helvetica Neue"/>
              </a:rPr>
              <a:t>:</a:t>
            </a:r>
            <a:r>
              <a:rPr lang="en-US" sz="4800" b="1" dirty="0">
                <a:ln>
                  <a:noFill/>
                </a:ln>
                <a:solidFill>
                  <a:srgbClr val="FFD932"/>
                </a:solidFill>
                <a:effectLst/>
                <a:latin typeface="Helvetica Neue"/>
                <a:ea typeface="Helvetica Neue"/>
                <a:cs typeface="Helvetica Neue"/>
              </a:rPr>
              <a:t>												 </a:t>
            </a:r>
            <a:r>
              <a:rPr lang="en-US" sz="4800" b="1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  <a:ea typeface="Helvetica Neue"/>
                <a:cs typeface="Helvetica Neue"/>
              </a:rPr>
              <a:t> </a:t>
            </a:r>
            <a:br>
              <a:rPr lang="en-GB" sz="480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  <a:ea typeface="Helvetica Neue"/>
                <a:cs typeface="Helvetica Neue"/>
              </a:rPr>
            </a:br>
            <a:r>
              <a:rPr lang="ar-SA" sz="4800" b="1" dirty="0">
                <a:ln>
                  <a:noFill/>
                </a:ln>
                <a:solidFill>
                  <a:srgbClr val="FFFFFF"/>
                </a:solidFill>
                <a:effectLst/>
                <a:latin typeface="Helvetica Neue"/>
                <a:ea typeface="Helvetica Neue"/>
                <a:cs typeface="Helvetica Neue"/>
              </a:rPr>
              <a:t>“</a:t>
            </a:r>
            <a:r>
              <a:rPr lang="en-US" sz="4800" b="1" dirty="0">
                <a:ln>
                  <a:noFill/>
                </a:ln>
                <a:solidFill>
                  <a:srgbClr val="FFFFFF"/>
                </a:solidFill>
                <a:effectLst/>
                <a:latin typeface="Helvetica Neue"/>
                <a:ea typeface="Helvetica Neue"/>
                <a:cs typeface="Helvetica Neue"/>
              </a:rPr>
              <a:t>The kingdom of God is near.</a:t>
            </a:r>
            <a:r>
              <a:rPr lang="en-GB" sz="4800" b="1" dirty="0">
                <a:ln>
                  <a:noFill/>
                </a:ln>
                <a:solidFill>
                  <a:srgbClr val="FFFFFF"/>
                </a:solidFill>
                <a:effectLst/>
                <a:latin typeface="Helvetica Neue"/>
                <a:ea typeface="Helvetica Neue"/>
                <a:cs typeface="Helvetica Neue"/>
              </a:rPr>
              <a:t>					</a:t>
            </a:r>
            <a:br>
              <a:rPr lang="en-GB" sz="4800" b="1" dirty="0">
                <a:solidFill>
                  <a:srgbClr val="FFFFFF"/>
                </a:solidFill>
                <a:latin typeface="Helvetica Neue"/>
                <a:ea typeface="Helvetica Neue"/>
                <a:cs typeface="Helvetica Neue"/>
              </a:rPr>
            </a:br>
            <a:r>
              <a:rPr lang="en-US" sz="4800" b="1" dirty="0">
                <a:ln>
                  <a:noFill/>
                </a:ln>
                <a:solidFill>
                  <a:srgbClr val="FFFFFF"/>
                </a:solidFill>
                <a:effectLst/>
                <a:latin typeface="Helvetica Neue"/>
                <a:ea typeface="Helvetica Neue"/>
                <a:cs typeface="Helvetica Neue"/>
              </a:rPr>
              <a:t>Turn around and trust this good news!</a:t>
            </a:r>
            <a:r>
              <a:rPr lang="en-GB" sz="4800" b="1" dirty="0">
                <a:ln>
                  <a:noFill/>
                </a:ln>
                <a:solidFill>
                  <a:srgbClr val="FFFFFF"/>
                </a:solidFill>
                <a:effectLst/>
                <a:latin typeface="Helvetica Neue"/>
                <a:ea typeface="Helvetica Neue"/>
                <a:cs typeface="Helvetica Neue"/>
              </a:rPr>
              <a:t>”</a:t>
            </a:r>
            <a:endParaRPr lang="en-GB" sz="4800" dirty="0">
              <a:ln>
                <a:noFill/>
              </a:ln>
              <a:solidFill>
                <a:srgbClr val="000000"/>
              </a:solidFill>
              <a:effectLst/>
              <a:latin typeface="Helvetica Neue"/>
              <a:ea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1540828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fade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FA05517-AF53-6018-E139-BDEE10FCBC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57AC60-6413-CBC5-0BE8-3682257D91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965" y="1094014"/>
            <a:ext cx="10904069" cy="2530929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4000" b="1" baseline="30000" dirty="0">
                <a:ln>
                  <a:noFill/>
                </a:ln>
                <a:solidFill>
                  <a:srgbClr val="FFD932"/>
                </a:solidFill>
                <a:effectLst/>
                <a:latin typeface="Helvetica Neue"/>
                <a:ea typeface="Helvetica Neue"/>
                <a:cs typeface="Helvetica Neue"/>
              </a:rPr>
              <a:t>4</a:t>
            </a:r>
            <a:r>
              <a:rPr lang="en-US" sz="4000" b="1" dirty="0">
                <a:ln>
                  <a:noFill/>
                </a:ln>
                <a:solidFill>
                  <a:srgbClr val="FFD932"/>
                </a:solidFill>
                <a:effectLst/>
                <a:latin typeface="Helvetica Neue"/>
                <a:ea typeface="Helvetica Neue"/>
                <a:cs typeface="Helvetica Neue"/>
              </a:rPr>
              <a:t>Make me to know your ways, O L</a:t>
            </a:r>
            <a:r>
              <a:rPr lang="en-GB" sz="4000" b="1" dirty="0">
                <a:ln>
                  <a:noFill/>
                </a:ln>
                <a:solidFill>
                  <a:srgbClr val="FFD932"/>
                </a:solidFill>
                <a:effectLst/>
                <a:latin typeface="Helvetica Neue"/>
                <a:ea typeface="Helvetica Neue"/>
                <a:cs typeface="Helvetica Neue"/>
              </a:rPr>
              <a:t>ORD;</a:t>
            </a:r>
            <a:r>
              <a:rPr lang="en-US" sz="4000" b="1" dirty="0">
                <a:ln>
                  <a:noFill/>
                </a:ln>
                <a:solidFill>
                  <a:srgbClr val="FFD932"/>
                </a:solidFill>
                <a:effectLst/>
                <a:latin typeface="Helvetica Neue"/>
                <a:ea typeface="Helvetica Neue"/>
                <a:cs typeface="Helvetica Neue"/>
              </a:rPr>
              <a:t> teach me your paths. </a:t>
            </a:r>
            <a:r>
              <a:rPr lang="en-GB" sz="4000" b="1" baseline="30000" dirty="0">
                <a:ln>
                  <a:noFill/>
                </a:ln>
                <a:solidFill>
                  <a:srgbClr val="FFD932"/>
                </a:solidFill>
                <a:effectLst/>
                <a:latin typeface="Helvetica Neue"/>
                <a:ea typeface="Helvetica Neue"/>
                <a:cs typeface="Helvetica Neue"/>
              </a:rPr>
              <a:t>5 </a:t>
            </a:r>
            <a:r>
              <a:rPr lang="en-US" sz="4000" b="1" dirty="0">
                <a:ln>
                  <a:noFill/>
                </a:ln>
                <a:solidFill>
                  <a:srgbClr val="FFD932"/>
                </a:solidFill>
                <a:effectLst/>
                <a:latin typeface="Helvetica Neue"/>
                <a:ea typeface="Helvetica Neue"/>
                <a:cs typeface="Helvetica Neue"/>
              </a:rPr>
              <a:t>Lead me in your truth and teach me, for you are   the God of my salvation; for you I wait all the day long.     </a:t>
            </a:r>
            <a:endParaRPr lang="en-GB" sz="4000" b="1" dirty="0">
              <a:ln>
                <a:noFill/>
              </a:ln>
              <a:solidFill>
                <a:srgbClr val="000000"/>
              </a:solidFill>
              <a:effectLst/>
              <a:latin typeface="Helvetica Neue"/>
              <a:ea typeface="Helvetica Neue"/>
              <a:cs typeface="Helvetica Neue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C82106-BA61-ED2E-2A9A-1ABAC4C0570E}"/>
              </a:ext>
            </a:extLst>
          </p:cNvPr>
          <p:cNvSpPr txBox="1"/>
          <p:nvPr/>
        </p:nvSpPr>
        <p:spPr>
          <a:xfrm>
            <a:off x="643965" y="4033157"/>
            <a:ext cx="1076970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4000" b="1" dirty="0">
                <a:ln>
                  <a:noFill/>
                </a:ln>
                <a:solidFill>
                  <a:schemeClr val="bg1"/>
                </a:solidFill>
                <a:effectLst/>
                <a:latin typeface="Helvetica Neue"/>
                <a:ea typeface="Arial Unicode MS"/>
                <a:cs typeface="Arial Unicode MS"/>
              </a:rPr>
              <a:t>Show me your ways, LORD, teach me your paths. Guide me in your truth and teach me, for you are God my  </a:t>
            </a:r>
            <a:r>
              <a:rPr lang="en-GB" sz="4000" b="1" dirty="0">
                <a:ln>
                  <a:noFill/>
                </a:ln>
                <a:solidFill>
                  <a:schemeClr val="bg1"/>
                </a:solidFill>
                <a:effectLst/>
                <a:latin typeface="Helvetica Neue"/>
                <a:ea typeface="Arial Unicode MS"/>
                <a:cs typeface="Arial Unicode MS"/>
              </a:rPr>
              <a:t>Savio</a:t>
            </a:r>
            <a:r>
              <a:rPr lang="en-US" sz="4000" b="1" dirty="0">
                <a:ln>
                  <a:noFill/>
                </a:ln>
                <a:solidFill>
                  <a:schemeClr val="bg1"/>
                </a:solidFill>
                <a:effectLst/>
                <a:latin typeface="Helvetica Neue"/>
                <a:ea typeface="Arial Unicode MS"/>
                <a:cs typeface="Arial Unicode MS"/>
              </a:rPr>
              <a:t>u</a:t>
            </a:r>
            <a:r>
              <a:rPr lang="en-GB" sz="4000" b="1" dirty="0">
                <a:ln>
                  <a:noFill/>
                </a:ln>
                <a:solidFill>
                  <a:schemeClr val="bg1"/>
                </a:solidFill>
                <a:effectLst/>
                <a:latin typeface="Helvetica Neue"/>
                <a:ea typeface="Arial Unicode MS"/>
                <a:cs typeface="Arial Unicode MS"/>
              </a:rPr>
              <a:t>r.”</a:t>
            </a:r>
            <a:r>
              <a:rPr lang="en-US" sz="4000" b="1" dirty="0">
                <a:ln>
                  <a:noFill/>
                </a:ln>
                <a:solidFill>
                  <a:schemeClr val="bg1"/>
                </a:solidFill>
                <a:effectLst/>
                <a:latin typeface="Helvetica Neue"/>
                <a:ea typeface="Arial Unicode MS"/>
                <a:cs typeface="Arial Unicode MS"/>
              </a:rPr>
              <a:t>                                                                                    </a:t>
            </a:r>
            <a:r>
              <a:rPr lang="en-US" sz="4000" dirty="0">
                <a:ln>
                  <a:noFill/>
                </a:ln>
                <a:solidFill>
                  <a:schemeClr val="bg1"/>
                </a:solidFill>
                <a:effectLst/>
                <a:latin typeface="Helvetica Neue"/>
                <a:ea typeface="Arial Unicode MS"/>
                <a:cs typeface="Arial Unicode MS"/>
              </a:rPr>
              <a:t> </a:t>
            </a:r>
            <a:endParaRPr lang="en-GB" sz="4000" dirty="0">
              <a:ln>
                <a:noFill/>
              </a:ln>
              <a:solidFill>
                <a:schemeClr val="bg1"/>
              </a:solidFill>
              <a:effectLst/>
              <a:latin typeface="Helvetica Neue"/>
              <a:ea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6569962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fad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3E949E0-91FA-F7A2-C0E9-D472EFBFFE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FC10B1-BF51-1D20-3F66-662F04EC83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7328" y="118406"/>
            <a:ext cx="11397343" cy="1008195"/>
          </a:xfrm>
        </p:spPr>
        <p:txBody>
          <a:bodyPr>
            <a:noAutofit/>
          </a:bodyPr>
          <a:lstStyle/>
          <a:p>
            <a:r>
              <a:rPr lang="en-US" sz="4000" b="1" dirty="0">
                <a:solidFill>
                  <a:srgbClr val="FFD932"/>
                </a:solidFill>
                <a:latin typeface="Helvetica Neue"/>
                <a:ea typeface="Arial Unicode MS"/>
              </a:rPr>
              <a:t>Returning begins with 3 postures of the heart:</a:t>
            </a:r>
            <a:endParaRPr lang="en-GB" sz="4000" b="1" dirty="0">
              <a:ln>
                <a:noFill/>
              </a:ln>
              <a:solidFill>
                <a:srgbClr val="000000"/>
              </a:solidFill>
              <a:effectLst/>
              <a:latin typeface="Helvetica Neue"/>
              <a:ea typeface="Helvetica Neue"/>
              <a:cs typeface="Helvetica Neue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2CD5335-8044-9745-D562-09ED1AE8E8C5}"/>
              </a:ext>
            </a:extLst>
          </p:cNvPr>
          <p:cNvSpPr txBox="1"/>
          <p:nvPr/>
        </p:nvSpPr>
        <p:spPr>
          <a:xfrm>
            <a:off x="397328" y="1093943"/>
            <a:ext cx="971131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4000" b="1" dirty="0">
                <a:solidFill>
                  <a:schemeClr val="bg1"/>
                </a:solidFill>
                <a:latin typeface="Helvetica Neue"/>
                <a:ea typeface="Arial Unicode MS"/>
              </a:rPr>
              <a:t>1. </a:t>
            </a:r>
            <a:r>
              <a:rPr lang="en-US" sz="4000" b="1" dirty="0">
                <a:solidFill>
                  <a:srgbClr val="FFD932"/>
                </a:solidFill>
                <a:latin typeface="Helvetica Neue"/>
                <a:ea typeface="Arial Unicode MS"/>
              </a:rPr>
              <a:t>Returning with Honesty                                                                                           </a:t>
            </a:r>
            <a:r>
              <a:rPr lang="en-US" sz="4000" b="1" dirty="0">
                <a:solidFill>
                  <a:srgbClr val="FFFF00"/>
                </a:solidFill>
                <a:latin typeface="Helvetica Neue"/>
                <a:ea typeface="Arial Unicode MS"/>
              </a:rPr>
              <a:t>(Lent is not performance, but honesty). </a:t>
            </a:r>
            <a:endParaRPr lang="en-GB" sz="4000" dirty="0">
              <a:ln>
                <a:noFill/>
              </a:ln>
              <a:solidFill>
                <a:srgbClr val="FFFF00"/>
              </a:solidFill>
              <a:effectLst/>
              <a:latin typeface="Helvetica Neue"/>
              <a:ea typeface="Helvetica Neue"/>
              <a:cs typeface="Helvetica Neue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1947CAB-2EF3-2294-EBA8-384C977C8CAE}"/>
              </a:ext>
            </a:extLst>
          </p:cNvPr>
          <p:cNvSpPr txBox="1"/>
          <p:nvPr/>
        </p:nvSpPr>
        <p:spPr>
          <a:xfrm>
            <a:off x="2083358" y="2466369"/>
            <a:ext cx="994451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800" b="1" kern="1800" dirty="0">
                <a:ln>
                  <a:noFill/>
                </a:ln>
                <a:solidFill>
                  <a:srgbClr val="FFD932"/>
                </a:solidFill>
                <a:effectLst/>
                <a:latin typeface="Helvetica Neue"/>
                <a:ea typeface="Helvetica Neue"/>
                <a:cs typeface="Helvetica Neue"/>
              </a:rPr>
              <a:t>Naomi </a:t>
            </a:r>
            <a:r>
              <a:rPr lang="en-US" sz="2800" b="1" dirty="0">
                <a:ln>
                  <a:noFill/>
                </a:ln>
                <a:solidFill>
                  <a:srgbClr val="FFD932"/>
                </a:solidFill>
                <a:effectLst/>
                <a:latin typeface="Helvetica Neue"/>
                <a:ea typeface="Helvetica Neue"/>
                <a:cs typeface="Helvetica Neue"/>
              </a:rPr>
              <a:t>says</a:t>
            </a:r>
            <a:r>
              <a:rPr lang="en-GB" sz="2800" b="1" dirty="0">
                <a:ln>
                  <a:noFill/>
                </a:ln>
                <a:solidFill>
                  <a:srgbClr val="FFD932"/>
                </a:solidFill>
                <a:effectLst/>
                <a:latin typeface="Helvetica Neue"/>
                <a:ea typeface="Helvetica Neue"/>
                <a:cs typeface="Helvetica Neue"/>
              </a:rPr>
              <a:t>: </a:t>
            </a:r>
            <a:r>
              <a:rPr lang="ar-SA" sz="2800" b="1" dirty="0">
                <a:ln>
                  <a:noFill/>
                </a:ln>
                <a:solidFill>
                  <a:srgbClr val="FFD932"/>
                </a:solidFill>
                <a:effectLst/>
                <a:latin typeface="Helvetica Neue"/>
                <a:ea typeface="Helvetica Neue"/>
                <a:cs typeface="Helvetica Neue"/>
              </a:rPr>
              <a:t>“</a:t>
            </a:r>
            <a:r>
              <a:rPr lang="en-US" sz="2800" b="1" dirty="0">
                <a:ln>
                  <a:noFill/>
                </a:ln>
                <a:solidFill>
                  <a:srgbClr val="FFFFFF"/>
                </a:solidFill>
                <a:effectLst/>
                <a:latin typeface="Helvetica Neue"/>
                <a:ea typeface="Helvetica Neue"/>
                <a:cs typeface="Helvetica Neue"/>
              </a:rPr>
              <a:t>The Almighty has made my life very bitter</a:t>
            </a:r>
            <a:r>
              <a:rPr lang="en-GB" sz="2800" b="1" dirty="0">
                <a:ln>
                  <a:noFill/>
                </a:ln>
                <a:solidFill>
                  <a:srgbClr val="FFFFFF"/>
                </a:solidFill>
                <a:effectLst/>
                <a:latin typeface="Helvetica Neue"/>
                <a:ea typeface="Helvetica Neue"/>
                <a:cs typeface="Helvetica Neue"/>
              </a:rPr>
              <a:t>… </a:t>
            </a:r>
            <a:r>
              <a:rPr lang="en-US" sz="2800" b="1" dirty="0">
                <a:ln>
                  <a:noFill/>
                </a:ln>
                <a:solidFill>
                  <a:srgbClr val="FFFFFF"/>
                </a:solidFill>
                <a:effectLst/>
                <a:latin typeface="Helvetica Neue"/>
                <a:ea typeface="Helvetica Neue"/>
                <a:cs typeface="Helvetica Neue"/>
              </a:rPr>
              <a:t>the LORD has brought me back empty.</a:t>
            </a:r>
            <a:r>
              <a:rPr lang="en-GB" sz="2800" b="1" dirty="0">
                <a:ln>
                  <a:noFill/>
                </a:ln>
                <a:solidFill>
                  <a:srgbClr val="FFD932"/>
                </a:solidFill>
                <a:effectLst/>
                <a:latin typeface="Helvetica Neue"/>
                <a:ea typeface="Helvetica Neue"/>
                <a:cs typeface="Helvetica Neue"/>
              </a:rPr>
              <a:t>” </a:t>
            </a:r>
            <a:r>
              <a:rPr lang="en-US" sz="2800" b="1" dirty="0">
                <a:ln>
                  <a:noFill/>
                </a:ln>
                <a:solidFill>
                  <a:srgbClr val="FFD932"/>
                </a:solidFill>
                <a:effectLst/>
                <a:latin typeface="Helvetica Neue"/>
                <a:ea typeface="Helvetica Neue"/>
                <a:cs typeface="Helvetica Neue"/>
              </a:rPr>
              <a:t>   </a:t>
            </a:r>
            <a:endParaRPr lang="en-GB" sz="2800" dirty="0">
              <a:ln>
                <a:noFill/>
              </a:ln>
              <a:solidFill>
                <a:srgbClr val="000000"/>
              </a:solidFill>
              <a:effectLst/>
              <a:latin typeface="Helvetica Neue"/>
              <a:ea typeface="Helvetica Neue"/>
              <a:cs typeface="Helvetica Neue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A116DE5-54B1-8CD3-9033-8EE139EE030A}"/>
              </a:ext>
            </a:extLst>
          </p:cNvPr>
          <p:cNvSpPr txBox="1"/>
          <p:nvPr/>
        </p:nvSpPr>
        <p:spPr>
          <a:xfrm>
            <a:off x="397328" y="3474564"/>
            <a:ext cx="1001946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  <a:effectLst/>
                <a:latin typeface="Helvetica Neue"/>
                <a:ea typeface="Arial Unicode MS"/>
                <a:cs typeface="Arial Unicode MS"/>
              </a:rPr>
              <a:t>2. </a:t>
            </a:r>
            <a:r>
              <a:rPr lang="en-US" sz="4000" b="1" dirty="0">
                <a:solidFill>
                  <a:srgbClr val="FFD932"/>
                </a:solidFill>
                <a:effectLst/>
                <a:latin typeface="Helvetica Neue"/>
                <a:ea typeface="Arial Unicode MS"/>
                <a:cs typeface="Arial Unicode MS"/>
              </a:rPr>
              <a:t>Returning to Covenant with trust                                                                   </a:t>
            </a:r>
            <a:r>
              <a:rPr lang="en-US" sz="4000" b="1" dirty="0">
                <a:solidFill>
                  <a:srgbClr val="FFFF00"/>
                </a:solidFill>
                <a:effectLst/>
                <a:latin typeface="Helvetica Neue"/>
                <a:ea typeface="Arial Unicode MS"/>
                <a:cs typeface="Arial Unicode MS"/>
              </a:rPr>
              <a:t>(Lent is not isolation, but connection). </a:t>
            </a:r>
            <a:endParaRPr lang="en-GB" sz="4000" dirty="0">
              <a:solidFill>
                <a:srgbClr val="FFFF00"/>
              </a:solidFill>
              <a:latin typeface="Helvetica Neue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9E8479D-B272-1C71-A7EF-D4B3292A0032}"/>
              </a:ext>
            </a:extLst>
          </p:cNvPr>
          <p:cNvSpPr txBox="1"/>
          <p:nvPr/>
        </p:nvSpPr>
        <p:spPr>
          <a:xfrm>
            <a:off x="397328" y="4870021"/>
            <a:ext cx="1097070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  <a:effectLst/>
                <a:latin typeface="Helvetica Neue"/>
                <a:ea typeface="Arial Unicode MS"/>
                <a:cs typeface="Times New Roman" panose="02020603050405020304" pitchFamily="18" charset="0"/>
              </a:rPr>
              <a:t>3.  </a:t>
            </a:r>
            <a:r>
              <a:rPr lang="en-US" sz="4000" b="1" dirty="0">
                <a:solidFill>
                  <a:srgbClr val="FFD932"/>
                </a:solidFill>
                <a:effectLst/>
                <a:latin typeface="Helvetica Neue"/>
                <a:ea typeface="Arial Unicode MS"/>
                <a:cs typeface="Times New Roman" panose="02020603050405020304" pitchFamily="18" charset="0"/>
              </a:rPr>
              <a:t>Returning to daily walk with Courage </a:t>
            </a:r>
            <a:r>
              <a:rPr lang="en-US" sz="4000" b="1" dirty="0">
                <a:solidFill>
                  <a:srgbClr val="FFFF00"/>
                </a:solidFill>
                <a:effectLst/>
                <a:latin typeface="Helvetica Neue"/>
                <a:ea typeface="Arial Unicode MS"/>
                <a:cs typeface="Times New Roman" panose="02020603050405020304" pitchFamily="18" charset="0"/>
              </a:rPr>
              <a:t>(Lent is not about a spectacular leap, but the next faithful step). </a:t>
            </a:r>
            <a:endParaRPr lang="en-GB" sz="4000" dirty="0">
              <a:solidFill>
                <a:srgbClr val="FFFF00"/>
              </a:solidFill>
              <a:latin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14198416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fad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863</Words>
  <Application>Microsoft Office PowerPoint</Application>
  <PresentationFormat>Widescreen</PresentationFormat>
  <Paragraphs>29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Aptos</vt:lpstr>
      <vt:lpstr>Aptos Display</vt:lpstr>
      <vt:lpstr>Arial</vt:lpstr>
      <vt:lpstr>Goudy Old Style</vt:lpstr>
      <vt:lpstr>Helvetica</vt:lpstr>
      <vt:lpstr>Helvetica Neue</vt:lpstr>
      <vt:lpstr>Times New Roman</vt:lpstr>
      <vt:lpstr>1_Office Theme</vt:lpstr>
      <vt:lpstr>PowerPoint Presentation</vt:lpstr>
      <vt:lpstr>PowerPoint Presentation</vt:lpstr>
      <vt:lpstr>“The LORD had come to the aid of his people by providing food.”</vt:lpstr>
      <vt:lpstr>“Where you go I will go… Your people will be my people, and your God, my God.” </vt:lpstr>
      <vt:lpstr>My direction is changing, regardless.         I am returning with you, Naomi.</vt:lpstr>
      <vt:lpstr>Naomi’s invitation was simply:           “There is bread back home.” </vt:lpstr>
      <vt:lpstr>The invitation declared by Jesus in the wilderness was:               “The kingdom of God is near.      Turn around and trust this good news!”</vt:lpstr>
      <vt:lpstr>4Make me to know your ways, O LORD; teach me your paths. 5 Lead me in your truth and teach me, for you are   the God of my salvation; for you I wait all the day long.     </vt:lpstr>
      <vt:lpstr>Returning begins with 3 postures of the heart:</vt:lpstr>
      <vt:lpstr>So Naomi returned, and Ruth the Moabite, her daughter-in-law with her, who returned from the country of Moab. And they came to Bethlehem at the beginning of barley harvest.                                            </vt:lpstr>
      <vt:lpstr>Their grand return culminated in…                                       i)      daily life;                                   ii)        a harvest;                                                    iii)     gleaning in a field;      &amp;         iv)       to the ordinary.   </vt:lpstr>
      <vt:lpstr>Lent is not about 40 days of spiritual fireworks.            </vt:lpstr>
      <vt:lpstr>2 Count it all joy, when we meet trials of various kinds, 3 for we know that the testing of our faith produces steadfastness.</vt:lpstr>
      <vt:lpstr>Jesus said:                 “The time has come. Repent, and believe the good news.” </vt:lpstr>
      <vt:lpstr>Challenge number 1  The Honesty Challenge:             This week, take 10 minutes with a journal or a voice memo. Tell God the truth about one area of your life where you feel distant, empty, or bitter.       Name that one thing you have been carrying quietly.      Is it a fear, a regret, a disappointment or simply, a             question? Do not fix it. Just  present it without polishing  it. That is your first step of return.         God can only heal what we are willing to name. </vt:lpstr>
      <vt:lpstr>Challenge number 2  The Covenant Challenge:             This week, intentionally “cling to” a brother or sister in  Christ. Text message someone this week and say,   “Pray for my Lenten journey. And then ask them “how  can I pray for yours?”  Alternatively, commit to  being in worship every Sunday of Lent. Don’t journey alone.      </vt:lpstr>
      <vt:lpstr>Challenge number 3  The Daily Walk Challenge:             Instead of giving up chocolate or perhaps, social media   (unless God directs you to), just take up a daily practice of reading one chapter of the Gospel of Mark. Mark has 16 chapters, which is almost perfect for Lent. Just read it. Let the story of Jesus re-orient your day. And simply ask God for guidance at least once a day. Ask Him to show you the next faithful step.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John Woodgate</dc:creator>
  <cp:lastModifiedBy>John Woodgate</cp:lastModifiedBy>
  <cp:revision>5</cp:revision>
  <dcterms:created xsi:type="dcterms:W3CDTF">2026-01-31T22:52:51Z</dcterms:created>
  <dcterms:modified xsi:type="dcterms:W3CDTF">2026-02-22T00:30:41Z</dcterms:modified>
</cp:coreProperties>
</file>