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853" r:id="rId3"/>
    <p:sldId id="854" r:id="rId4"/>
    <p:sldId id="855" r:id="rId5"/>
    <p:sldId id="856" r:id="rId6"/>
    <p:sldId id="857" r:id="rId7"/>
    <p:sldId id="858" r:id="rId8"/>
    <p:sldId id="859" r:id="rId9"/>
    <p:sldId id="860" r:id="rId10"/>
    <p:sldId id="862" r:id="rId11"/>
    <p:sldId id="8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D932"/>
    <a:srgbClr val="FFF0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110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B7923-6918-D9BF-4959-44BB5B9D3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79B68-6E50-02E9-2AD3-66AA772A8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34CB3-FC81-33C7-9808-6A3CC91D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25798-C48D-328E-81A8-61525DAA8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A200-5820-8DD8-4F32-88B6A43C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00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8BCB5-9DB8-A8CC-D591-983A3B3E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2CEBD6-8544-F6A7-5E02-A7977D865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4182C-B058-9ADA-C1EC-51192B98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D9CA0-ECF8-1349-EBE9-117FA382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82A17-3708-5E96-8AE5-0F8716D3D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050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648261-3B12-B11C-BC13-608CEFC875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380FA2-AE16-92CC-BB36-C2EECC213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4B1DF-260C-B18D-CE3E-0FD0E493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C8AD8-2481-744B-15B1-7F82E105C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F36D4-32B4-77CC-2406-1E9F6333B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444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5420-E539-3C44-076E-637DDB9D8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6A0B5-F94A-F9DB-DF36-FC625C7A6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784F-048E-0AC9-BCA0-4C2DE4C05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7D7D2-5EC4-7A9A-6454-0538CD4D2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DF729-D78C-E0F2-9932-AF976EA29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99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4401E-0FD4-A4E9-AAEF-71254A92B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C795D-850C-332A-5590-E68C3FADC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90C39-D9F3-AA79-FE27-038D9A937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2C584-CDA5-A1DF-690B-C42A69A2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CAC24-73F6-E80C-EEEC-560BD2DC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91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EAB2C-2BD9-9B03-F819-A3E55D6BD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37C6C-57EE-FFE6-B51E-059DF01B2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27B74C-1F4E-EA82-219D-F589D6F63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46CF0-D7A5-8C58-799A-599F0883E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B94D3-1380-186B-454E-1DBC3D26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45491-2E74-9B18-0A64-679595AFC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846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6D53F-D239-AE29-141D-1C857CA2A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7B3F3-18D7-D0FB-D4FC-FA8419BF0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876855-60A7-257D-1189-17421D045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4ABF1-DE82-01E9-C247-0B32391C7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20758-9C61-B58E-83A5-0A9FDCB932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3E6E74-77E3-0291-2FAF-0410AFA8E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787A4-A66C-D3AE-0009-6BE7A8580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AB27FE-F8B1-9259-A6BC-ECCCD8F26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24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A14C2-4B4A-3DEF-0405-E86A1F51D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5A2146-2203-681F-2C90-70DB93B8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98344-E073-FE3D-E632-984A65D0A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B192B-1ED5-579D-6D1D-802A9F5E9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18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E8A79B-098E-4912-1A1C-1EDFF2865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4B8E4D-CF01-83F1-DC41-9193549A4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3BD31-FDA4-1E07-02EE-F5E0123D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14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DE552-B8B8-6A88-6BAC-4AA8D6371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40FB4-7F2A-AFAE-57B0-BFC8AFDD2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16508-586B-D0A1-CBCA-9F948C64D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E4586D-6B71-979F-A6E7-A647FFD5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0A652-AEAC-78E6-C44A-68C7D7643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CAD25-258D-4243-EA93-26C07927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83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03F27-6A5C-478F-F00F-D9E66F0A0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660E61-C053-5AB7-C558-EE9A98300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47357-106B-CA4E-55CA-A3A9F2D05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85084-4F81-128B-7412-EE664CE13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8025C-BA91-C40C-BC54-F354096CF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CE270-E3C5-6B97-6D45-2F2C9920A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60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47F925-B1CC-A3DB-E94C-0BE9E690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F3229-134D-E545-7FA7-027E46087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6E5A6-C3FA-1BE1-7FC0-FE20A4EB7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1EC53-E02E-4998-BF97-1EA89AC7BB5D}" type="datetimeFigureOut">
              <a:rPr lang="en-GB" smtClean="0"/>
              <a:t>07/03/2026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3F7F1-43EF-4C96-CC94-1F4128C81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5D3DB-9746-796F-0E2F-0B00CCDF0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0D478-1281-4A26-B4FC-11438E8F7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45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DD2322-781B-EAC7-0632-D5FAC2C5B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Peter's Confession: A Journey of Faith and Revelation - Veritas Catholica">
            <a:extLst>
              <a:ext uri="{FF2B5EF4-FFF2-40B4-BE49-F238E27FC236}">
                <a16:creationId xmlns:a16="http://schemas.microsoft.com/office/drawing/2014/main" id="{6B515CB4-89C4-ECB9-1ACF-A12CA5417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7" t="8135" r="26695" b="-1"/>
          <a:stretch>
            <a:fillRect/>
          </a:stretch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" name="Rectangle 1037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3157A9-3556-537B-D01F-335679A6FD1B}"/>
              </a:ext>
            </a:extLst>
          </p:cNvPr>
          <p:cNvSpPr txBox="1"/>
          <p:nvPr/>
        </p:nvSpPr>
        <p:spPr>
          <a:xfrm>
            <a:off x="379659" y="1166709"/>
            <a:ext cx="4408651" cy="15033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Peter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Journey to the Cross,   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Path to Life</a:t>
            </a:r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EC79D7-0BE1-9D37-9DC7-0E813299A7D3}"/>
              </a:ext>
            </a:extLst>
          </p:cNvPr>
          <p:cNvSpPr txBox="1"/>
          <p:nvPr/>
        </p:nvSpPr>
        <p:spPr>
          <a:xfrm>
            <a:off x="379659" y="3194368"/>
            <a:ext cx="59125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>
                <a:solidFill>
                  <a:schemeClr val="bg1"/>
                </a:solidFill>
              </a:rPr>
              <a:t>The Confession that Changes Everything</a:t>
            </a:r>
          </a:p>
        </p:txBody>
      </p:sp>
    </p:spTree>
    <p:extLst>
      <p:ext uri="{BB962C8B-B14F-4D97-AF65-F5344CB8AC3E}">
        <p14:creationId xmlns:p14="http://schemas.microsoft.com/office/powerpoint/2010/main" val="202531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B6331E-8EB2-56E1-F44D-F7ABA9DCF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83670-F58E-B2C8-484C-82185B6CE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8" y="-16332"/>
            <a:ext cx="11130643" cy="17634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Three Challenges 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for our Journey to the cross this week.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71B56F-35F5-F11A-DC93-51F5FCF077CB}"/>
              </a:ext>
            </a:extLst>
          </p:cNvPr>
          <p:cNvSpPr txBox="1"/>
          <p:nvPr/>
        </p:nvSpPr>
        <p:spPr>
          <a:xfrm>
            <a:off x="530678" y="1515971"/>
            <a:ext cx="116667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Challenge 2</a:t>
            </a:r>
            <a:r>
              <a:rPr lang="en-GB" sz="3600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:</a:t>
            </a:r>
            <a:endParaRPr lang="en-GB" sz="3600" dirty="0">
              <a:solidFill>
                <a:srgbClr val="FF0000"/>
              </a:solidFill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  <a:p>
            <a:pPr>
              <a:buNone/>
            </a:pP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The Challenge of Revelation (</a:t>
            </a:r>
            <a:r>
              <a:rPr lang="it-IT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Get on Your Knees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).</a:t>
            </a:r>
            <a:endParaRPr lang="en-GB" sz="3600" b="1" dirty="0">
              <a:solidFill>
                <a:srgbClr val="FFF05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FBF5D3-5E61-32DC-BE9D-729841568586}"/>
              </a:ext>
            </a:extLst>
          </p:cNvPr>
          <p:cNvSpPr txBox="1"/>
          <p:nvPr/>
        </p:nvSpPr>
        <p:spPr>
          <a:xfrm>
            <a:off x="530678" y="2748958"/>
            <a:ext cx="112585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Challenge:</a:t>
            </a:r>
            <a:r>
              <a:rPr lang="en-US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endParaRPr lang="en-GB" sz="3600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  <a:p>
            <a:pPr>
              <a:buNone/>
            </a:pPr>
            <a:r>
              <a:rPr lang="en-US" sz="36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This week, pray for a fresh revelation of who Jesus Christ is.</a:t>
            </a:r>
            <a:r>
              <a:rPr lang="ru-RU" sz="36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endParaRPr lang="en-GB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F7A39-3799-BD61-0A7C-82BA7A945280}"/>
              </a:ext>
            </a:extLst>
          </p:cNvPr>
          <p:cNvSpPr txBox="1"/>
          <p:nvPr/>
        </p:nvSpPr>
        <p:spPr>
          <a:xfrm>
            <a:off x="499381" y="4468031"/>
            <a:ext cx="112585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Ask God to show you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, personally, that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Jesus is the       </a:t>
            </a:r>
            <a:r>
              <a:rPr lang="da-DK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Christ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 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Do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pray for someone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you know who doesn’t yet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believe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Pray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that the Father would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reveal the truth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to him/her, because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only He can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</a:t>
            </a:r>
            <a:endParaRPr lang="en-GB" sz="3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152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AE9296-FBCE-1A68-51B0-8D0FD1495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39F9F-B66E-195F-C15C-83E34FCA4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388" y="-3"/>
            <a:ext cx="11130643" cy="17634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Three Challenges 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for our Journey to the cross this week.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96D276-E2C0-9FE4-E2DF-71AA47A5E8E3}"/>
              </a:ext>
            </a:extLst>
          </p:cNvPr>
          <p:cNvSpPr txBox="1"/>
          <p:nvPr/>
        </p:nvSpPr>
        <p:spPr>
          <a:xfrm>
            <a:off x="440862" y="1836310"/>
            <a:ext cx="111687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Challenge 3</a:t>
            </a:r>
            <a:r>
              <a:rPr lang="en-GB" sz="3600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:</a:t>
            </a:r>
            <a:endParaRPr lang="en-GB" sz="3600" dirty="0">
              <a:solidFill>
                <a:srgbClr val="FF0000"/>
              </a:solidFill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  <a:p>
            <a:pPr>
              <a:buNone/>
            </a:pP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The Challenge of the Cross (</a:t>
            </a:r>
            <a:r>
              <a:rPr lang="en-US" sz="3600" b="1" dirty="0">
                <a:solidFill>
                  <a:schemeClr val="bg1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Embrace the Path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).</a:t>
            </a:r>
            <a:endParaRPr lang="en-GB" sz="3600" b="1" dirty="0">
              <a:solidFill>
                <a:srgbClr val="FFF05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DB4F2F-7FEB-8F51-348B-5F0089F3A4F4}"/>
              </a:ext>
            </a:extLst>
          </p:cNvPr>
          <p:cNvSpPr txBox="1"/>
          <p:nvPr/>
        </p:nvSpPr>
        <p:spPr>
          <a:xfrm>
            <a:off x="367388" y="3330555"/>
            <a:ext cx="112585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6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Challenge:</a:t>
            </a:r>
            <a:r>
              <a:rPr lang="en-US" sz="360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endParaRPr lang="en-GB" sz="3600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  <a:p>
            <a:pPr>
              <a:buNone/>
            </a:pP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This week </a:t>
            </a:r>
            <a:r>
              <a:rPr lang="en-US" sz="3600" b="1" dirty="0">
                <a:solidFill>
                  <a:schemeClr val="bg1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identify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one area of your life where you are </a:t>
            </a:r>
            <a:r>
              <a:rPr lang="en-US" sz="3600" b="1" dirty="0">
                <a:solidFill>
                  <a:schemeClr val="bg1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resisting the cross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</a:t>
            </a:r>
            <a:r>
              <a:rPr lang="pt-PT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endParaRPr lang="en-GB" sz="3600" dirty="0">
              <a:solidFill>
                <a:srgbClr val="000000"/>
              </a:solidFill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CE2F27-C772-A6D6-4FF9-49EE29A893D6}"/>
              </a:ext>
            </a:extLst>
          </p:cNvPr>
          <p:cNvSpPr txBox="1"/>
          <p:nvPr/>
        </p:nvSpPr>
        <p:spPr>
          <a:xfrm>
            <a:off x="367388" y="5378797"/>
            <a:ext cx="11574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Write it down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,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Name it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, And </a:t>
            </a:r>
            <a:r>
              <a:rPr lang="en-US" sz="36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take up that cross</a:t>
            </a:r>
            <a:r>
              <a:rPr lang="en-US" sz="36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 </a:t>
            </a:r>
            <a:endParaRPr lang="en-GB" sz="3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CF4745-FFCC-7526-8438-6F700CEE5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7D0CC-569D-27E7-2169-74E102E23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813" y="277585"/>
            <a:ext cx="9478561" cy="3501741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buNone/>
            </a:pPr>
            <a:r>
              <a:rPr lang="it-IT" sz="5400" i="1" dirty="0">
                <a:solidFill>
                  <a:srgbClr val="FFFF99"/>
                </a:solidFill>
                <a:latin typeface="Helvetica" panose="020B0604020202020204" pitchFamily="34" charset="0"/>
                <a:ea typeface="Helvetica Neue"/>
                <a:cs typeface="Helvetica Neue"/>
              </a:rPr>
              <a:t>Mark 8 vs 27</a:t>
            </a:r>
            <a:br>
              <a:rPr lang="en-GB" sz="5400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5400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 Neue"/>
              </a:rPr>
              <a:t>And Jesus went on with His disciples to the village of Caesarea Philippi.</a:t>
            </a:r>
            <a:endParaRPr lang="en-GB" sz="5400" dirty="0">
              <a:ln>
                <a:noFill/>
              </a:ln>
              <a:solidFill>
                <a:srgbClr val="FFD932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DF328A-B8CA-67E1-3537-A0C6A540EE39}"/>
              </a:ext>
            </a:extLst>
          </p:cNvPr>
          <p:cNvSpPr txBox="1"/>
          <p:nvPr/>
        </p:nvSpPr>
        <p:spPr>
          <a:xfrm>
            <a:off x="815813" y="3779326"/>
            <a:ext cx="10526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</a:t>
            </a:r>
            <a:r>
              <a:rPr lang="en-GB" sz="5400" b="1" dirty="0">
                <a:solidFill>
                  <a:srgbClr val="FFD93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 do people say that I am?”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D16685-6949-AE9C-D950-2972FF64AF65}"/>
              </a:ext>
            </a:extLst>
          </p:cNvPr>
          <p:cNvSpPr txBox="1"/>
          <p:nvPr/>
        </p:nvSpPr>
        <p:spPr>
          <a:xfrm>
            <a:off x="815813" y="4950594"/>
            <a:ext cx="10526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D93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“</a:t>
            </a:r>
            <a:r>
              <a:rPr lang="en-GB" sz="5400" b="1" dirty="0">
                <a:solidFill>
                  <a:srgbClr val="FFD93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who do you say I am?”</a:t>
            </a:r>
          </a:p>
        </p:txBody>
      </p:sp>
    </p:spTree>
    <p:extLst>
      <p:ext uri="{BB962C8B-B14F-4D97-AF65-F5344CB8AC3E}">
        <p14:creationId xmlns:p14="http://schemas.microsoft.com/office/powerpoint/2010/main" val="217521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F507D6-A6D3-EDA3-0C54-978DB695E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1FFB6-B224-A322-D0EE-A2EFDE6F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8" y="571500"/>
            <a:ext cx="11130643" cy="3020848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buNone/>
            </a:pPr>
            <a:r>
              <a:rPr lang="it-IT" i="1" dirty="0">
                <a:solidFill>
                  <a:srgbClr val="FFFF99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Mark 8 vs 29</a:t>
            </a:r>
            <a:br>
              <a:rPr lang="en-GB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</a:b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But who do you say I am?</a:t>
            </a:r>
            <a:b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</a:b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And peter answered him, “You are </a:t>
            </a:r>
            <a:r>
              <a:rPr lang="en-US" b="1" dirty="0">
                <a:solidFill>
                  <a:schemeClr val="bg1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the Christ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.”</a:t>
            </a:r>
            <a:endParaRPr lang="en-GB" dirty="0">
              <a:ln>
                <a:noFill/>
              </a:ln>
              <a:solidFill>
                <a:srgbClr val="FFD932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E9946D-B7EC-C915-0A65-418105986DF8}"/>
              </a:ext>
            </a:extLst>
          </p:cNvPr>
          <p:cNvSpPr txBox="1"/>
          <p:nvPr/>
        </p:nvSpPr>
        <p:spPr>
          <a:xfrm>
            <a:off x="530677" y="4196505"/>
            <a:ext cx="111306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</a:t>
            </a:r>
            <a:r>
              <a:rPr lang="en-GB" sz="4400" b="1" dirty="0">
                <a:solidFill>
                  <a:srgbClr val="FFD93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With those three words in Greek,        “</a:t>
            </a:r>
            <a:r>
              <a:rPr lang="en-GB" sz="44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 </a:t>
            </a:r>
            <a:r>
              <a:rPr lang="en-GB" sz="4400" b="1" dirty="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ei</a:t>
            </a:r>
            <a:r>
              <a:rPr lang="en-GB" sz="44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GB" sz="4400" b="1" dirty="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</a:t>
            </a:r>
            <a:r>
              <a:rPr lang="en-GB" sz="44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Christos</a:t>
            </a:r>
            <a:r>
              <a:rPr lang="en-GB" sz="4400" b="1" dirty="0">
                <a:solidFill>
                  <a:srgbClr val="FFD93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,” everything changed.</a:t>
            </a:r>
          </a:p>
        </p:txBody>
      </p:sp>
    </p:spTree>
    <p:extLst>
      <p:ext uri="{BB962C8B-B14F-4D97-AF65-F5344CB8AC3E}">
        <p14:creationId xmlns:p14="http://schemas.microsoft.com/office/powerpoint/2010/main" val="579903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5C44C5-F465-C7F6-10F3-AF9C05006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65DD2-6A41-7C18-DFBE-389FC1372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8" y="1077685"/>
            <a:ext cx="11130643" cy="470262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"</a:t>
            </a:r>
            <a:r>
              <a:rPr lang="en-US" b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You are the Anointed One. </a:t>
            </a:r>
            <a:r>
              <a:rPr lang="en-GB" b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								</a:t>
            </a:r>
            <a:br>
              <a:rPr lang="en-GB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</a:br>
            <a:r>
              <a:rPr lang="en-US" b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You are the Chosen One.							   </a:t>
            </a:r>
            <a:br>
              <a:rPr lang="en-GB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</a:br>
            <a:r>
              <a:rPr lang="en-US" b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You are the King.</a:t>
            </a:r>
            <a:r>
              <a:rPr lang="en-GB" b="1" dirty="0">
                <a:solidFill>
                  <a:srgbClr val="FFD932"/>
                </a:solidFill>
                <a:latin typeface="Helvetica Neue"/>
                <a:ea typeface="Helvetica Neue"/>
                <a:cs typeface="Helvetica Neue"/>
              </a:rPr>
              <a:t>										 </a:t>
            </a:r>
            <a:br>
              <a:rPr lang="en-GB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rPr>
            </a:b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You are the One we have been waiting for our entire   lives, for thousands of years</a:t>
            </a:r>
            <a:r>
              <a:rPr lang="ru-RU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."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3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0C2079-CE5C-AAA9-E125-A97BE667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327A-C336-5EC9-AEBF-8DE1CE3A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653" y="1624692"/>
            <a:ext cx="10768693" cy="360861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“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I am </a:t>
            </a:r>
            <a:r>
              <a:rPr lang="en-US" b="1" dirty="0">
                <a:solidFill>
                  <a:srgbClr val="FFFFFF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the resurrection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 and </a:t>
            </a:r>
            <a:r>
              <a:rPr lang="en-US" b="1" dirty="0">
                <a:solidFill>
                  <a:srgbClr val="FFFFFF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the life</a:t>
            </a:r>
            <a:r>
              <a:rPr lang="en-GB" b="1" dirty="0">
                <a:solidFill>
                  <a:srgbClr val="FFD932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.					</a:t>
            </a:r>
            <a:br>
              <a:rPr lang="en-GB" dirty="0">
                <a:solidFill>
                  <a:srgbClr val="000000"/>
                </a:solidFill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</a:br>
            <a:r>
              <a:rPr lang="nl-NL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Whoever </a:t>
            </a:r>
            <a:r>
              <a:rPr lang="en-US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believes in me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, though he die, yet </a:t>
            </a:r>
            <a:r>
              <a:rPr lang="de-DE" b="1" u="sng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shall</a:t>
            </a:r>
            <a:r>
              <a:rPr lang="nl-NL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he </a:t>
            </a:r>
            <a:r>
              <a:rPr lang="nl-NL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r>
              <a:rPr lang="da-DK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live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.”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0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1C2763-B359-98CD-8F14-C09510AD3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B9A1-DBAA-9656-3FAF-B16813F0A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5912" y="2094139"/>
            <a:ext cx="9020176" cy="26697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dirty="0">
                <a:ln>
                  <a:noFill/>
                </a:ln>
                <a:solidFill>
                  <a:srgbClr val="FFFF99"/>
                </a:solidFill>
                <a:effectLst/>
                <a:latin typeface="Helvetica Neue"/>
                <a:ea typeface="Helvetica Neue"/>
                <a:cs typeface="Helvetica Neue"/>
              </a:rPr>
              <a:t>Psalm  22 vs 1</a:t>
            </a:r>
            <a:br>
              <a:rPr lang="en-GB" sz="440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ea typeface="Helvetica Neue"/>
                <a:cs typeface="Helvetica Neue"/>
              </a:rPr>
            </a:br>
            <a:r>
              <a:rPr lang="en-US" sz="4400" b="1" dirty="0">
                <a:ln>
                  <a:noFill/>
                </a:ln>
                <a:solidFill>
                  <a:srgbClr val="FFD932"/>
                </a:solidFill>
                <a:effectLst/>
                <a:latin typeface="Helvetica Neue"/>
                <a:ea typeface="Helvetica Neue"/>
                <a:cs typeface="Helvetica Neue"/>
              </a:rPr>
              <a:t>My God, my God, why have you forsaken me?</a:t>
            </a:r>
            <a:endParaRPr lang="en-GB" sz="4400" dirty="0">
              <a:ln>
                <a:noFill/>
              </a:ln>
              <a:solidFill>
                <a:srgbClr val="000000"/>
              </a:solidFill>
              <a:effectLst/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620417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827D5E-713B-86C4-1063-CF9A53E61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7A8C3-07B2-DA3E-F41F-B4A2704D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263" y="2094139"/>
            <a:ext cx="9929473" cy="26697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>
                <a:ln>
                  <a:noFill/>
                </a:ln>
                <a:solidFill>
                  <a:srgbClr val="FFFF99"/>
                </a:solidFill>
                <a:effectLst/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  <a:t>Psalm  22 vs 22</a:t>
            </a:r>
            <a:br>
              <a:rPr lang="en-GB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  <a:ea typeface="Helvetica Neue"/>
                <a:cs typeface="Helvetica" panose="020B0604020202020204" pitchFamily="34" charset="0"/>
              </a:rPr>
            </a:br>
            <a:r>
              <a:rPr lang="en-US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I will tell of your name to my brothers and sisters; in the midst of the congregation, I will praise you.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F5A5C5-624B-DE5A-BDEC-3CEB7F517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A8CFA-C8E1-97DC-3D42-833AF0642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710" y="2094139"/>
            <a:ext cx="10456579" cy="2669722"/>
          </a:xfrm>
        </p:spPr>
        <p:txBody>
          <a:bodyPr>
            <a:noAutofit/>
          </a:bodyPr>
          <a:lstStyle/>
          <a:p>
            <a:pPr>
              <a:spcBef>
                <a:spcPts val="800"/>
              </a:spcBef>
              <a:buNone/>
            </a:pPr>
            <a:r>
              <a:rPr lang="en-US" sz="44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You who fear the L</a:t>
            </a:r>
            <a:r>
              <a:rPr lang="en-US" sz="32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ORD</a:t>
            </a:r>
            <a:r>
              <a:rPr lang="en-US" sz="44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, </a:t>
            </a:r>
            <a:r>
              <a:rPr lang="en-US" sz="4400" b="1" dirty="0">
                <a:ln>
                  <a:noFill/>
                </a:ln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praise him</a:t>
            </a:r>
            <a:r>
              <a:rPr lang="ru-RU" sz="44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!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Arial Unicode MS"/>
              </a:rPr>
              <a:t>   </a:t>
            </a:r>
            <a:r>
              <a:rPr lang="en-US" sz="44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All you offspring of Jacob, </a:t>
            </a:r>
            <a:r>
              <a:rPr lang="en-US" sz="4400" b="1" dirty="0">
                <a:ln>
                  <a:noFill/>
                </a:ln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glorify him</a:t>
            </a:r>
            <a:r>
              <a:rPr lang="en-US" sz="44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Arial Unicode MS"/>
              </a:rPr>
              <a:t>,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Arial Unicode MS"/>
              </a:rPr>
              <a:t> </a:t>
            </a:r>
            <a:r>
              <a:rPr lang="en-US" sz="44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Times New Roman" panose="02020603050405020304" pitchFamily="18" charset="0"/>
              </a:rPr>
              <a:t>and </a:t>
            </a:r>
            <a:r>
              <a:rPr lang="en-US" sz="4400" b="1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Times New Roman" panose="02020603050405020304" pitchFamily="18" charset="0"/>
              </a:rPr>
              <a:t>stand in awe of him</a:t>
            </a:r>
            <a:r>
              <a:rPr lang="en-US" sz="44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Times New Roman" panose="02020603050405020304" pitchFamily="18" charset="0"/>
              </a:rPr>
              <a:t>, all you offspring of Israel!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582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DDD025-0961-FDB1-89D0-89FF2A590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69387-6BA1-91C3-424E-17B45B786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8" y="146958"/>
            <a:ext cx="11130643" cy="17634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Three Challenges </a:t>
            </a:r>
            <a:r>
              <a:rPr lang="en-US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for our Journey to the cross this week.</a:t>
            </a:r>
            <a:endParaRPr lang="en-GB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05B707-1EB5-B40F-1A92-1F54F06AD609}"/>
              </a:ext>
            </a:extLst>
          </p:cNvPr>
          <p:cNvSpPr txBox="1"/>
          <p:nvPr/>
        </p:nvSpPr>
        <p:spPr>
          <a:xfrm>
            <a:off x="383721" y="1910444"/>
            <a:ext cx="109156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Challenge 1</a:t>
            </a:r>
            <a:r>
              <a:rPr lang="en-GB" sz="4000" b="1" dirty="0">
                <a:solidFill>
                  <a:srgbClr val="FF0000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:</a:t>
            </a:r>
            <a:endParaRPr lang="en-GB" sz="4000" dirty="0">
              <a:solidFill>
                <a:srgbClr val="FF0000"/>
              </a:solidFill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  <a:p>
            <a:pPr>
              <a:buNone/>
            </a:pPr>
            <a:r>
              <a:rPr lang="en-US" sz="40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The Challenge of Location (</a:t>
            </a:r>
            <a:r>
              <a:rPr lang="it-IT" sz="40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Go to Caesarea Philippi</a:t>
            </a:r>
            <a:r>
              <a:rPr lang="en-US" sz="4000" b="1" dirty="0">
                <a:solidFill>
                  <a:srgbClr val="FFD932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).</a:t>
            </a:r>
            <a:endParaRPr lang="en-GB" sz="4000" b="1" dirty="0">
              <a:solidFill>
                <a:srgbClr val="FFF05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3B7E48-EADF-2A89-FB31-D5D6D28B0838}"/>
              </a:ext>
            </a:extLst>
          </p:cNvPr>
          <p:cNvSpPr txBox="1"/>
          <p:nvPr/>
        </p:nvSpPr>
        <p:spPr>
          <a:xfrm>
            <a:off x="466723" y="3967842"/>
            <a:ext cx="11258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b="1" dirty="0">
                <a:ln>
                  <a:noFill/>
                </a:ln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Challenge:</a:t>
            </a:r>
            <a:r>
              <a:rPr lang="en-US" sz="4000" dirty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endParaRPr lang="en-GB" sz="4000" dirty="0">
              <a:ln>
                <a:noFill/>
              </a:ln>
              <a:solidFill>
                <a:srgbClr val="000000"/>
              </a:solidFill>
              <a:effectLst/>
              <a:latin typeface="Helvetica" panose="020B0604020202020204" pitchFamily="34" charset="0"/>
              <a:ea typeface="Helvetica Neue"/>
              <a:cs typeface="Helvetica" panose="020B0604020202020204" pitchFamily="34" charset="0"/>
            </a:endParaRPr>
          </a:p>
          <a:p>
            <a:pPr>
              <a:buNone/>
            </a:pPr>
            <a:r>
              <a:rPr lang="en-US" sz="40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This week, </a:t>
            </a:r>
            <a:r>
              <a:rPr lang="en-US" sz="4000" b="1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identify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your "</a:t>
            </a:r>
            <a:r>
              <a:rPr lang="en-US" sz="4000" b="1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Caesarea Philippi.</a:t>
            </a:r>
            <a:r>
              <a:rPr lang="ru-RU" sz="40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" </a:t>
            </a:r>
            <a:endParaRPr lang="en-GB" sz="4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76C0F8-F724-B06F-69E2-A8F921EB7107}"/>
              </a:ext>
            </a:extLst>
          </p:cNvPr>
          <p:cNvSpPr txBox="1"/>
          <p:nvPr/>
        </p:nvSpPr>
        <p:spPr>
          <a:xfrm>
            <a:off x="530678" y="5387603"/>
            <a:ext cx="11258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Go there this week</a:t>
            </a:r>
            <a:r>
              <a:rPr lang="en-US" sz="4000" b="1" dirty="0">
                <a:solidFill>
                  <a:srgbClr val="FFD932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, and in your heart, </a:t>
            </a:r>
            <a:r>
              <a:rPr lang="fr-FR" sz="4000" b="1" dirty="0" err="1"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confess</a:t>
            </a:r>
            <a:r>
              <a:rPr lang="fr-FR" sz="4000" b="1" dirty="0">
                <a:solidFill>
                  <a:srgbClr val="FFFFFF"/>
                </a:solidFill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 </a:t>
            </a:r>
            <a:r>
              <a:rPr lang="en-US" sz="4000" b="1" dirty="0">
                <a:solidFill>
                  <a:srgbClr val="FFFFFF"/>
                </a:solidFill>
                <a:effectLst/>
                <a:latin typeface="Helvetica" panose="020B0604020202020204" pitchFamily="34" charset="0"/>
                <a:ea typeface="Arial Unicode MS"/>
                <a:cs typeface="Helvetica" panose="020B0604020202020204" pitchFamily="34" charset="0"/>
              </a:rPr>
              <a:t>“Jesus, You are the Messiah."</a:t>
            </a:r>
            <a:endParaRPr lang="en-GB" sz="4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85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457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Helvetica</vt:lpstr>
      <vt:lpstr>Helvetica Neue</vt:lpstr>
      <vt:lpstr>Office Theme</vt:lpstr>
      <vt:lpstr>PowerPoint Presentation</vt:lpstr>
      <vt:lpstr>Mark 8 vs 27 And Jesus went on with His disciples to the village of Caesarea Philippi.</vt:lpstr>
      <vt:lpstr>Mark 8 vs 29 But who do you say I am? And peter answered him, “You are the Christ.”</vt:lpstr>
      <vt:lpstr>"You are the Anointed One.          You are the Chosen One.           You are the King.            You are the One we have been waiting for our entire   lives, for thousands of years."</vt:lpstr>
      <vt:lpstr>“I am the resurrection and the life.      Whoever believes in me, though he die, yet shall he  live.”</vt:lpstr>
      <vt:lpstr>Psalm  22 vs 1 My God, my God, why have you forsaken me?</vt:lpstr>
      <vt:lpstr>Psalm  22 vs 22 I will tell of your name to my brothers and sisters; in the midst of the congregation, I will praise you.</vt:lpstr>
      <vt:lpstr>You who fear the LORD, praise him!   All you offspring of Jacob, glorify him, and stand in awe of him, all you offspring of Israel!</vt:lpstr>
      <vt:lpstr>Three Challenges for our Journey to the cross this week.</vt:lpstr>
      <vt:lpstr>Three Challenges for our Journey to the cross this week.</vt:lpstr>
      <vt:lpstr>Three Challenges for our Journey to the cross this week.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Pastor Steven Cochrane</dc:creator>
  <cp:lastModifiedBy>John Woodgate</cp:lastModifiedBy>
  <cp:revision>6</cp:revision>
  <dcterms:created xsi:type="dcterms:W3CDTF">2026-02-25T18:28:17Z</dcterms:created>
  <dcterms:modified xsi:type="dcterms:W3CDTF">2026-03-08T02:04:23Z</dcterms:modified>
</cp:coreProperties>
</file>